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media/image1.jpeg" ContentType="image/jpeg"/>
  <Override PartName="/ppt/media/image2.png" ContentType="image/png"/>
  <Override PartName="/ppt/media/image4.jpeg" ContentType="image/jpeg"/>
  <Override PartName="/ppt/media/image3.jpeg" ContentType="image/jpe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3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3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3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3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3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3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3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4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Calibri"/>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Calibri"/>
            </a:endParaRPr>
          </a:p>
        </p:txBody>
      </p:sp>
      <p:sp>
        <p:nvSpPr>
          <p:cNvPr id="1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Calibri"/>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Calibri"/>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dt"/>
          </p:nvPr>
        </p:nvSpPr>
        <p:spPr>
          <a:xfrm>
            <a:off x="457200" y="6356520"/>
            <a:ext cx="2133360" cy="364680"/>
          </a:xfrm>
          <a:prstGeom prst="rect">
            <a:avLst/>
          </a:prstGeom>
        </p:spPr>
        <p:txBody>
          <a:bodyPr anchor="ctr">
            <a:noAutofit/>
          </a:bodyPr>
          <a:p>
            <a:pPr>
              <a:lnSpc>
                <a:spcPct val="100000"/>
              </a:lnSpc>
            </a:pPr>
            <a:fld id="{2ECFDBFB-F307-4048-9DCE-3B9E39433579}" type="datetime">
              <a:rPr b="0" lang="en-US" sz="1200" spc="-1" strike="noStrike">
                <a:solidFill>
                  <a:srgbClr val="8b8b8b"/>
                </a:solidFill>
                <a:latin typeface="Calibri"/>
              </a:rPr>
              <a:t>3/15/20</a:t>
            </a:fld>
            <a:endParaRPr b="0" lang="en-US" sz="1200" spc="-1" strike="noStrike">
              <a:latin typeface="Times New Roman"/>
            </a:endParaRPr>
          </a:p>
        </p:txBody>
      </p:sp>
      <p:sp>
        <p:nvSpPr>
          <p:cNvPr id="1" name="PlaceHolder 2"/>
          <p:cNvSpPr>
            <a:spLocks noGrp="1"/>
          </p:cNvSpPr>
          <p:nvPr>
            <p:ph type="ftr"/>
          </p:nvPr>
        </p:nvSpPr>
        <p:spPr>
          <a:xfrm>
            <a:off x="3124080" y="6356520"/>
            <a:ext cx="2895120" cy="364680"/>
          </a:xfrm>
          <a:prstGeom prst="rect">
            <a:avLst/>
          </a:prstGeom>
        </p:spPr>
        <p:txBody>
          <a:bodyPr anchor="ctr">
            <a:noAutofit/>
          </a:bodyPr>
          <a:p>
            <a:endParaRPr b="0" lang="en-US" sz="2400" spc="-1" strike="noStrike">
              <a:latin typeface="Times New Roman"/>
            </a:endParaRPr>
          </a:p>
        </p:txBody>
      </p:sp>
      <p:sp>
        <p:nvSpPr>
          <p:cNvPr id="2" name="PlaceHolder 3"/>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3BBDE19E-3820-4AA8-89CD-16315542F336}" type="slidenum">
              <a:rPr b="0" lang="en-US" sz="1200" spc="-1" strike="noStrike">
                <a:solidFill>
                  <a:srgbClr val="8b8b8b"/>
                </a:solidFill>
                <a:latin typeface="Calibri"/>
              </a:rPr>
              <a:t>&lt;number&gt;</a:t>
            </a:fld>
            <a:endParaRPr b="0" lang="en-US" sz="1200" spc="-1" strike="noStrike">
              <a:latin typeface="Times New Roman"/>
            </a:endParaRPr>
          </a:p>
        </p:txBody>
      </p:sp>
      <p:sp>
        <p:nvSpPr>
          <p:cNvPr id="3" name="PlaceHolder 4"/>
          <p:cNvSpPr>
            <a:spLocks noGrp="1"/>
          </p:cNvSpPr>
          <p:nvPr>
            <p:ph type="title"/>
          </p:nvPr>
        </p:nvSpPr>
        <p:spPr>
          <a:xfrm>
            <a:off x="457200" y="273600"/>
            <a:ext cx="8229240" cy="1144800"/>
          </a:xfrm>
          <a:prstGeom prst="rect">
            <a:avLst/>
          </a:prstGeom>
        </p:spPr>
        <p:txBody>
          <a:bodyPr lIns="0" rIns="0" tIns="0" bIns="0" anchor="ctr">
            <a:noAutofit/>
          </a:bodyPr>
          <a:p>
            <a:r>
              <a:rPr b="0" lang="en-US" sz="1800" spc="-1" strike="noStrike">
                <a:solidFill>
                  <a:srgbClr val="000000"/>
                </a:solidFill>
                <a:latin typeface="Calibri"/>
              </a:rPr>
              <a:t>Click to edit the title text format</a:t>
            </a:r>
            <a:endParaRPr b="0" lang="en-US" sz="1800" spc="-1" strike="noStrike">
              <a:solidFill>
                <a:srgbClr val="000000"/>
              </a:solidFill>
              <a:latin typeface="Calibri"/>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Calibri"/>
              </a:rPr>
              <a:t>Click to edit the outline text format</a:t>
            </a:r>
            <a:endParaRPr b="0" lang="en-US"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Calibri"/>
              </a:rPr>
              <a:t>Second Outline Level</a:t>
            </a:r>
            <a:endParaRPr b="0" lang="en-US"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Third Outline Level</a:t>
            </a:r>
            <a:endParaRPr b="0" lang="en-US"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Calibri"/>
              </a:rPr>
              <a:t>Fourth Outline Level</a:t>
            </a:r>
            <a:endParaRPr b="0" lang="en-US"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Fifth Outline Level</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Sixth Outline Level</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Seventh Outline Level</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hyperlink" Target="http://mk.wikipedia.org/wiki/%D0%85%D0%B2%D0%B5%D0%B7%D0%B4%D0%B0" TargetMode="External"/><Relationship Id="rId2" Type="http://schemas.openxmlformats.org/officeDocument/2006/relationships/hyperlink" Target="http://mk.wikipedia.org/wiki/%D0%96%D0%BE%D0%BB%D1%82%D0%BE_%D1%9F%D1%83%D1%9F%D0%B5" TargetMode="External"/><Relationship Id="rId3" Type="http://schemas.openxmlformats.org/officeDocument/2006/relationships/hyperlink" Target="http://mk.wikipedia.org/wiki/%D0%A1%D0%BE%D0%BD%D1%87%D0%B5%D0%B2_%D1%81%D0%B8%D1%81%D1%82%D0%B5%D0%BC" TargetMode="External"/><Relationship Id="rId4" Type="http://schemas.openxmlformats.org/officeDocument/2006/relationships/image" Target="../media/image2.png"/><Relationship Id="rId5"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hyperlink" Target="http://mk.wikipedia.org/wiki/%D0%88%D0%B0%D0%B4%D1%80%D0%BE" TargetMode="External"/><Relationship Id="rId3" Type="http://schemas.openxmlformats.org/officeDocument/2006/relationships/hyperlink" Target="http://mk.wikipedia.org/wiki/%D0%9A%D0%BE%D1%80%D0%BE%D0%BD%D0%B0" TargetMode="External"/><Relationship Id="rId4" Type="http://schemas.openxmlformats.org/officeDocument/2006/relationships/hyperlink" Target="http://mk.wikipedia.org/wiki/%D0%A6%D0%B5%D0%BB%D0%B7%D0%B8%D1%83%D1%81" TargetMode="External"/><Relationship Id="rId5"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hyperlink" Target="http://mk.wikipedia.org/wiki/%D0%9F%D1%80%D0%BE%D0%BB%D0%B5%D1%82" TargetMode="External"/><Relationship Id="rId2" Type="http://schemas.openxmlformats.org/officeDocument/2006/relationships/hyperlink" Target="http://mk.wikipedia.org/wiki/%D0%9B%D0%B5%D1%82%D0%BE" TargetMode="External"/><Relationship Id="rId3" Type="http://schemas.openxmlformats.org/officeDocument/2006/relationships/hyperlink" Target="http://mk.wikipedia.org/wiki/%D0%95%D1%81%D0%B5%D0%BD" TargetMode="External"/><Relationship Id="rId4" Type="http://schemas.openxmlformats.org/officeDocument/2006/relationships/hyperlink" Target="http://mk.wikipedia.org/wiki/%D0%97%D0%B8%D0%BC%D0%B0" TargetMode="External"/><Relationship Id="rId5" Type="http://schemas.openxmlformats.org/officeDocument/2006/relationships/image" Target="../media/image4.jpeg"/><Relationship Id="rId6"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hyperlink" Target="http://mk.wikipedia.org/w/index.php?title=%D0%A1%D0%BE%D0%BD%D1%87%D0%B5%D0%B2%D0%B8_%D0%B4%D0%B0%D0%BC%D0%BA%D0%B8&amp;action=edit&amp;redlink=1" TargetMode="External"/><Relationship Id="rId2" Type="http://schemas.openxmlformats.org/officeDocument/2006/relationships/hyperlink" Target="http://mk.wikipedia.org/w/index.php?title=%D0%9C%D0%B0%D0%BB%D0%BE_%D0%BB%D0%B5%D0%B4%D0%B5%D0%BD%D0%BE_%D0%B4%D0%BE%D0%B1%D0%B0&amp;action=edit&amp;redlink=1" TargetMode="External"/><Relationship Id="rId3" Type="http://schemas.openxmlformats.org/officeDocument/2006/relationships/image" Target="../media/image5.jpeg"/><Relationship Id="rId4"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CustomShape 1"/>
          <p:cNvSpPr/>
          <p:nvPr/>
        </p:nvSpPr>
        <p:spPr>
          <a:xfrm>
            <a:off x="1905120" y="685800"/>
            <a:ext cx="5028840" cy="63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3600" spc="-1" strike="noStrike">
                <a:solidFill>
                  <a:srgbClr val="000000"/>
                </a:solidFill>
                <a:latin typeface="Calibri"/>
              </a:rPr>
              <a:t>Што знаеме за Сонцето</a:t>
            </a:r>
            <a:endParaRPr b="0" lang="en-US" sz="3600" spc="-1" strike="noStrike">
              <a:latin typeface="Arial"/>
            </a:endParaRPr>
          </a:p>
        </p:txBody>
      </p:sp>
      <p:pic>
        <p:nvPicPr>
          <p:cNvPr id="42" name="Picture 2" descr="C:\Users\Jane\Desktop\a.jpg"/>
          <p:cNvPicPr/>
          <p:nvPr/>
        </p:nvPicPr>
        <p:blipFill>
          <a:blip r:embed="rId1"/>
          <a:stretch/>
        </p:blipFill>
        <p:spPr>
          <a:xfrm>
            <a:off x="533520" y="1905120"/>
            <a:ext cx="8152920" cy="4614480"/>
          </a:xfrm>
          <a:prstGeom prst="rect">
            <a:avLst/>
          </a:prstGeom>
          <a:ln>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CustomShape 1"/>
          <p:cNvSpPr/>
          <p:nvPr/>
        </p:nvSpPr>
        <p:spPr>
          <a:xfrm>
            <a:off x="990720" y="838080"/>
            <a:ext cx="7162560" cy="146196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800" spc="-1" strike="noStrike">
                <a:solidFill>
                  <a:srgbClr val="000000"/>
                </a:solidFill>
                <a:latin typeface="Calibri"/>
              </a:rPr>
              <a:t>Сонцето</a:t>
            </a:r>
            <a:r>
              <a:rPr b="0" lang="en-US" sz="1800" spc="-1" strike="noStrike">
                <a:solidFill>
                  <a:srgbClr val="000000"/>
                </a:solidFill>
                <a:latin typeface="Calibri"/>
              </a:rPr>
              <a:t> е </a:t>
            </a:r>
            <a:r>
              <a:rPr b="0" lang="en-US" sz="1800" spc="-1" strike="noStrike" u="sng">
                <a:solidFill>
                  <a:srgbClr val="0000ff"/>
                </a:solidFill>
                <a:uFillTx/>
                <a:latin typeface="Calibri"/>
                <a:hlinkClick r:id="rId1"/>
              </a:rPr>
              <a:t>ѕвезда</a:t>
            </a:r>
            <a:r>
              <a:rPr b="0" lang="en-US" sz="1800" spc="-1" strike="noStrike">
                <a:solidFill>
                  <a:srgbClr val="000000"/>
                </a:solidFill>
                <a:latin typeface="Calibri"/>
              </a:rPr>
              <a:t> од класата на </a:t>
            </a:r>
            <a:r>
              <a:rPr b="0" lang="en-US" sz="1800" spc="-1" strike="noStrike" u="sng">
                <a:solidFill>
                  <a:srgbClr val="0000ff"/>
                </a:solidFill>
                <a:uFillTx/>
                <a:latin typeface="Calibri"/>
                <a:hlinkClick r:id="rId2"/>
              </a:rPr>
              <a:t>жолти џуџиња</a:t>
            </a:r>
            <a:r>
              <a:rPr b="0" lang="en-US" sz="1800" spc="-1" strike="noStrike">
                <a:solidFill>
                  <a:srgbClr val="000000"/>
                </a:solidFill>
                <a:latin typeface="Calibri"/>
              </a:rPr>
              <a:t> која се наоѓа во центарот на </a:t>
            </a:r>
            <a:r>
              <a:rPr b="0" lang="en-US" sz="1800" spc="-1" strike="noStrike" u="sng">
                <a:solidFill>
                  <a:srgbClr val="0000ff"/>
                </a:solidFill>
                <a:uFillTx/>
                <a:latin typeface="Calibri"/>
                <a:hlinkClick r:id="rId3"/>
              </a:rPr>
              <a:t>сончевиот систем</a:t>
            </a:r>
            <a:r>
              <a:rPr b="0" lang="en-US" sz="1800" spc="-1" strike="noStrike">
                <a:solidFill>
                  <a:srgbClr val="000000"/>
                </a:solidFill>
                <a:latin typeface="Calibri"/>
              </a:rPr>
              <a:t>.  тежи околу 200.000 пати повеќе од Земјата. Растојанието меѓу Сонцето и Земјата е приближно 149.600.000 километри и неговата светлина го минува ова растојание за 8,3 минути.</a:t>
            </a:r>
            <a:endParaRPr b="0" lang="en-US" sz="1800" spc="-1" strike="noStrike">
              <a:latin typeface="Arial"/>
            </a:endParaRPr>
          </a:p>
        </p:txBody>
      </p:sp>
      <p:pic>
        <p:nvPicPr>
          <p:cNvPr id="44" name="Picture 3" descr="C:\Users\Jane\Desktop\Solar_Life_Cycle_mk.svg.png"/>
          <p:cNvPicPr/>
          <p:nvPr/>
        </p:nvPicPr>
        <p:blipFill>
          <a:blip r:embed="rId4"/>
          <a:stretch/>
        </p:blipFill>
        <p:spPr>
          <a:xfrm>
            <a:off x="990720" y="3505320"/>
            <a:ext cx="7482600" cy="1855440"/>
          </a:xfrm>
          <a:prstGeom prst="rect">
            <a:avLst/>
          </a:prstGeom>
          <a:ln>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5" name="Picture 2" descr="C:\Users\Jane\Desktop\ja.jpg"/>
          <p:cNvPicPr/>
          <p:nvPr/>
        </p:nvPicPr>
        <p:blipFill>
          <a:blip r:embed="rId1"/>
          <a:stretch/>
        </p:blipFill>
        <p:spPr>
          <a:xfrm>
            <a:off x="1523880" y="2286000"/>
            <a:ext cx="5562360" cy="4190760"/>
          </a:xfrm>
          <a:prstGeom prst="rect">
            <a:avLst/>
          </a:prstGeom>
          <a:ln>
            <a:noFill/>
          </a:ln>
        </p:spPr>
      </p:pic>
      <p:sp>
        <p:nvSpPr>
          <p:cNvPr id="46" name="CustomShape 1"/>
          <p:cNvSpPr/>
          <p:nvPr/>
        </p:nvSpPr>
        <p:spPr>
          <a:xfrm>
            <a:off x="1371600" y="762120"/>
            <a:ext cx="6857640" cy="1461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u="sng">
                <a:solidFill>
                  <a:srgbClr val="0000ff"/>
                </a:solidFill>
                <a:uFillTx/>
                <a:latin typeface="Calibri"/>
                <a:hlinkClick r:id="rId2"/>
              </a:rPr>
              <a:t>Јадрото</a:t>
            </a:r>
            <a:r>
              <a:rPr b="0" lang="en-US" sz="1800" spc="-1" strike="noStrike">
                <a:solidFill>
                  <a:srgbClr val="000000"/>
                </a:solidFill>
                <a:latin typeface="Calibri"/>
              </a:rPr>
              <a:t> на Сонцето е најважниот дел од него. Тоа е како мотор. Тој ја дава светлината, и тој ги дава тие честички внатре во Сонцето. Секогаш кога Сонцето свети, испушта енергија околу милион атомски бомби.</a:t>
            </a:r>
            <a:r>
              <a:rPr b="0" lang="en-US" sz="1800" spc="-1" strike="noStrike" u="sng">
                <a:solidFill>
                  <a:srgbClr val="0000ff"/>
                </a:solidFill>
                <a:uFillTx/>
                <a:latin typeface="Calibri"/>
                <a:hlinkClick r:id="rId3"/>
              </a:rPr>
              <a:t> Короната</a:t>
            </a:r>
            <a:r>
              <a:rPr b="0" lang="en-US" sz="1800" spc="-1" strike="noStrike">
                <a:solidFill>
                  <a:srgbClr val="000000"/>
                </a:solidFill>
                <a:latin typeface="Calibri"/>
              </a:rPr>
              <a:t> се наоѓа внатре во јадрото. Таа може да достигне температури повеќе од милиони </a:t>
            </a:r>
            <a:r>
              <a:rPr b="0" lang="en-US" sz="1800" spc="-1" strike="noStrike" u="sng">
                <a:solidFill>
                  <a:srgbClr val="0000ff"/>
                </a:solidFill>
                <a:uFillTx/>
                <a:latin typeface="Calibri"/>
                <a:hlinkClick r:id="rId4"/>
              </a:rPr>
              <a:t>°C</a:t>
            </a:r>
            <a:r>
              <a:rPr b="0" lang="en-US" sz="1800" spc="-1" strike="noStrike">
                <a:solidFill>
                  <a:srgbClr val="000000"/>
                </a:solidFill>
                <a:latin typeface="Calibri"/>
              </a:rPr>
              <a:t>.</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1"/>
          <p:cNvSpPr/>
          <p:nvPr/>
        </p:nvSpPr>
        <p:spPr>
          <a:xfrm>
            <a:off x="1371600" y="762120"/>
            <a:ext cx="6857640" cy="22849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000000"/>
                </a:solidFill>
                <a:latin typeface="Calibri"/>
              </a:rPr>
              <a:t>Како што на Земјата има </a:t>
            </a:r>
            <a:r>
              <a:rPr b="0" lang="en-US" sz="1800" spc="-1" strike="noStrike" u="sng">
                <a:solidFill>
                  <a:srgbClr val="0000ff"/>
                </a:solidFill>
                <a:uFillTx/>
                <a:latin typeface="Calibri"/>
                <a:hlinkClick r:id="rId1"/>
              </a:rPr>
              <a:t>пролет</a:t>
            </a:r>
            <a:r>
              <a:rPr b="0" lang="en-US" sz="1800" spc="-1" strike="noStrike">
                <a:solidFill>
                  <a:srgbClr val="000000"/>
                </a:solidFill>
                <a:latin typeface="Calibri"/>
              </a:rPr>
              <a:t>, </a:t>
            </a:r>
            <a:r>
              <a:rPr b="0" lang="en-US" sz="1800" spc="-1" strike="noStrike" u="sng">
                <a:solidFill>
                  <a:srgbClr val="0000ff"/>
                </a:solidFill>
                <a:uFillTx/>
                <a:latin typeface="Calibri"/>
                <a:hlinkClick r:id="rId2"/>
              </a:rPr>
              <a:t>лето</a:t>
            </a:r>
            <a:r>
              <a:rPr b="0" lang="en-US" sz="1800" spc="-1" strike="noStrike">
                <a:solidFill>
                  <a:srgbClr val="000000"/>
                </a:solidFill>
                <a:latin typeface="Calibri"/>
              </a:rPr>
              <a:t>, </a:t>
            </a:r>
            <a:r>
              <a:rPr b="0" lang="en-US" sz="1800" spc="-1" strike="noStrike" u="sng">
                <a:solidFill>
                  <a:srgbClr val="0000ff"/>
                </a:solidFill>
                <a:uFillTx/>
                <a:latin typeface="Calibri"/>
                <a:hlinkClick r:id="rId3"/>
              </a:rPr>
              <a:t>есен</a:t>
            </a:r>
            <a:r>
              <a:rPr b="0" lang="en-US" sz="1800" spc="-1" strike="noStrike">
                <a:solidFill>
                  <a:srgbClr val="000000"/>
                </a:solidFill>
                <a:latin typeface="Calibri"/>
              </a:rPr>
              <a:t> и </a:t>
            </a:r>
            <a:r>
              <a:rPr b="0" lang="en-US" sz="1800" spc="-1" strike="noStrike" u="sng">
                <a:solidFill>
                  <a:srgbClr val="0000ff"/>
                </a:solidFill>
                <a:uFillTx/>
                <a:latin typeface="Calibri"/>
                <a:hlinkClick r:id="rId4"/>
              </a:rPr>
              <a:t>зима</a:t>
            </a:r>
            <a:r>
              <a:rPr b="0" lang="en-US" sz="1800" spc="-1" strike="noStrike">
                <a:solidFill>
                  <a:srgbClr val="000000"/>
                </a:solidFill>
                <a:latin typeface="Calibri"/>
              </a:rPr>
              <a:t>, така и на сонцето постојат годишни времиња. На Сонцето се наречени „сончеви сезони“ и траат по приближно 11 години секоја. Сезоните имаат различен карактер, и нашата технологија и заедницата може да реагира на нив, а дури и времето на Земјата. Солар Минимум е соларната сезона кога Сонцето, користи најмалку енергија и има најмалку таканаречени Сончеви Дамки. А Солар Максимум е спротивното.</a:t>
            </a:r>
            <a:endParaRPr b="0" lang="en-US" sz="1800" spc="-1" strike="noStrike">
              <a:latin typeface="Arial"/>
            </a:endParaRPr>
          </a:p>
        </p:txBody>
      </p:sp>
      <p:pic>
        <p:nvPicPr>
          <p:cNvPr id="48" name="Picture 2" descr="C:\Users\Jane\Desktop\min max.jpg"/>
          <p:cNvPicPr/>
          <p:nvPr/>
        </p:nvPicPr>
        <p:blipFill>
          <a:blip r:embed="rId5"/>
          <a:stretch/>
        </p:blipFill>
        <p:spPr>
          <a:xfrm>
            <a:off x="2819520" y="3124080"/>
            <a:ext cx="3657240" cy="3427920"/>
          </a:xfrm>
          <a:prstGeom prst="rect">
            <a:avLst/>
          </a:prstGeom>
          <a:ln>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CustomShape 1"/>
          <p:cNvSpPr/>
          <p:nvPr/>
        </p:nvSpPr>
        <p:spPr>
          <a:xfrm>
            <a:off x="457200" y="533520"/>
            <a:ext cx="8076960" cy="2833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000000"/>
                </a:solidFill>
                <a:latin typeface="Calibri"/>
              </a:rPr>
              <a:t>Кога Сонцето се набљудува се забележуваат неговите </a:t>
            </a:r>
            <a:r>
              <a:rPr b="0" lang="en-US" sz="1800" spc="-1" strike="noStrike" u="sng">
                <a:solidFill>
                  <a:srgbClr val="0000ff"/>
                </a:solidFill>
                <a:uFillTx/>
                <a:latin typeface="Calibri"/>
                <a:hlinkClick r:id="rId1"/>
              </a:rPr>
              <a:t>дамки</a:t>
            </a:r>
            <a:r>
              <a:rPr b="0" lang="en-US" sz="1800" spc="-1" strike="noStrike">
                <a:solidFill>
                  <a:srgbClr val="000000"/>
                </a:solidFill>
                <a:latin typeface="Calibri"/>
              </a:rPr>
              <a:t> кои претставуваат јасно видливи делови на површината кои што изгледаат потемни од нивното опкружување. Магнетното поле овозможува силно загревање во короната кое што формира активни делови кои што претставуваат извор на сончеви пламени. Сончевиот систем има огромно влијание врз времето во вселената како и врз климата на Земјата бидејќи светлината има директна врска со магнетната активност. Во 17 век, сончевиот циклус целосно запрел за време од неколку декади; многу малку сончеви дамки биле забележани за време на овој период. Овој период е познат и како минимумот на Маундер или </a:t>
            </a:r>
            <a:r>
              <a:rPr b="0" lang="en-US" sz="1800" spc="-1" strike="noStrike" u="sng">
                <a:solidFill>
                  <a:srgbClr val="0000ff"/>
                </a:solidFill>
                <a:uFillTx/>
                <a:latin typeface="Calibri"/>
                <a:hlinkClick r:id="rId2"/>
              </a:rPr>
              <a:t>Мало ледено доба</a:t>
            </a:r>
            <a:r>
              <a:rPr b="0" lang="en-US" sz="1800" spc="-1" strike="noStrike">
                <a:solidFill>
                  <a:srgbClr val="000000"/>
                </a:solidFill>
                <a:latin typeface="Calibri"/>
              </a:rPr>
              <a:t> во кое што Европа доживела многу ниски температури.</a:t>
            </a:r>
            <a:endParaRPr b="0" lang="en-US" sz="1800" spc="-1" strike="noStrike">
              <a:latin typeface="Arial"/>
            </a:endParaRPr>
          </a:p>
        </p:txBody>
      </p:sp>
      <p:pic>
        <p:nvPicPr>
          <p:cNvPr id="50" name="Picture 2" descr="C:\Users\Jane\Desktop\dam.jpg"/>
          <p:cNvPicPr/>
          <p:nvPr/>
        </p:nvPicPr>
        <p:blipFill>
          <a:blip r:embed="rId3"/>
          <a:stretch/>
        </p:blipFill>
        <p:spPr>
          <a:xfrm>
            <a:off x="914400" y="3638520"/>
            <a:ext cx="7086240" cy="303084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CustomShape 1"/>
          <p:cNvSpPr/>
          <p:nvPr/>
        </p:nvSpPr>
        <p:spPr>
          <a:xfrm>
            <a:off x="1828800" y="685800"/>
            <a:ext cx="4876560" cy="63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000000"/>
                </a:solidFill>
                <a:latin typeface="Calibri"/>
              </a:rPr>
              <a:t>http://www.bbc.co.uk/schools/scienceclips/ages/9_10/earth_sun_moon.shtml</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TotalTime>
  <Application>LibreOffice/6.3.2.2$Windows_X86_64 LibreOffice_project/98b30e735bda24bc04ab42594c85f7fd8be07b9c</Application>
  <Words>22</Words>
  <Paragraphs>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dc:creator>Jane</dc:creator>
  <dc:description/>
  <dc:language>en-US</dc:language>
  <cp:lastModifiedBy>Kiko</cp:lastModifiedBy>
  <dcterms:modified xsi:type="dcterms:W3CDTF">2015-03-10T16:39:09Z</dcterms:modified>
  <cp:revision>6</cp:revision>
  <dc:subject/>
  <dc:title>Slide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6</vt:i4>
  </property>
</Properties>
</file>