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CF41CB-6C39-4B24-9F47-F965A05CE573}" type="datetimeFigureOut">
              <a:rPr lang="en-US" smtClean="0"/>
              <a:pPr/>
              <a:t>11/13/2014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FB91A8-59F0-4B4C-A9CF-8CE165C03D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470824D8-B8C9-49F0-87EE-AA7566AFA714}" type="slidenum">
              <a:rPr lang="en-GB" smtClean="0"/>
              <a:pPr/>
              <a:t>7</a:t>
            </a:fld>
            <a:endParaRPr lang="en-GB"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ACFA16DB-958C-4426-9985-8158555553CA}" type="slidenum">
              <a:rPr lang="en-GB" smtClean="0"/>
              <a:pPr/>
              <a:t>8</a:t>
            </a:fld>
            <a:endParaRPr lang="en-GB"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3D71533-F97C-4898-B769-3F884BC5AC23}" type="slidenum">
              <a:rPr lang="en-GB" smtClean="0"/>
              <a:pPr/>
              <a:t>9</a:t>
            </a:fld>
            <a:endParaRPr lang="en-GB"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F76937A5-BC14-4378-9239-BC92D1F34F98}" type="slidenum">
              <a:rPr lang="en-GB" smtClean="0"/>
              <a:pPr/>
              <a:t>10</a:t>
            </a:fld>
            <a:endParaRPr lang="en-GB"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F0A60C7-EF36-4215-A3C5-66EB4B6871A6}" type="slidenum">
              <a:rPr lang="en-GB" smtClean="0"/>
              <a:pPr/>
              <a:t>11</a:t>
            </a:fld>
            <a:endParaRPr lang="en-GB"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89E690D3-9597-4D1C-BB9E-B63110A6249F}" type="slidenum">
              <a:rPr lang="en-GB" smtClean="0"/>
              <a:pPr/>
              <a:t>12</a:t>
            </a:fld>
            <a:endParaRPr lang="en-GB"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3EBC794B-F337-4D18-A6FA-EB21220ED6F7}" type="datetimeFigureOut">
              <a:rPr lang="en-US" smtClean="0"/>
              <a:pPr/>
              <a:t>11/13/2014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EF6E8AE-E9E9-405E-BCAF-B9BC3C1F1357}"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EF6E8AE-E9E9-405E-BCAF-B9BC3C1F13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EF6E8AE-E9E9-405E-BCAF-B9BC3C1F13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EF6E8AE-E9E9-405E-BCAF-B9BC3C1F13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3EBC794B-F337-4D18-A6FA-EB21220ED6F7}" type="datetimeFigureOut">
              <a:rPr lang="en-US" smtClean="0"/>
              <a:pPr/>
              <a:t>11/13/2014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EF6E8AE-E9E9-405E-BCAF-B9BC3C1F1357}"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7EF6E8AE-E9E9-405E-BCAF-B9BC3C1F1357}"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7EF6E8AE-E9E9-405E-BCAF-B9BC3C1F13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EF6E8AE-E9E9-405E-BCAF-B9BC3C1F1357}"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EBC794B-F337-4D18-A6FA-EB21220ED6F7}" type="datetimeFigureOut">
              <a:rPr lang="en-US" smtClean="0"/>
              <a:pPr/>
              <a:t>11/13/2014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EF6E8AE-E9E9-405E-BCAF-B9BC3C1F13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3EBC794B-F337-4D18-A6FA-EB21220ED6F7}" type="datetimeFigureOut">
              <a:rPr lang="en-US" smtClean="0"/>
              <a:pPr/>
              <a:t>11/13/2014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EF6E8AE-E9E9-405E-BCAF-B9BC3C1F1357}"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3EBC794B-F337-4D18-A6FA-EB21220ED6F7}" type="datetimeFigureOut">
              <a:rPr lang="en-US" smtClean="0"/>
              <a:pPr/>
              <a:t>11/13/2014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EF6E8AE-E9E9-405E-BCAF-B9BC3C1F1357}"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EBC794B-F337-4D18-A6FA-EB21220ED6F7}" type="datetimeFigureOut">
              <a:rPr lang="en-US" smtClean="0"/>
              <a:pPr/>
              <a:t>11/13/2014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EF6E8AE-E9E9-405E-BCAF-B9BC3C1F1357}"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fontAlgn="auto">
              <a:spcAft>
                <a:spcPts val="0"/>
              </a:spcAft>
              <a:defRPr/>
            </a:pPr>
            <a:r>
              <a:rPr lang="mk-MK" dirty="0" smtClean="0">
                <a:latin typeface="Comic Sans MS" pitchFamily="66" charset="0"/>
              </a:rPr>
              <a:t>Мерење на време</a:t>
            </a:r>
            <a:endParaRPr lang="en-US" dirty="0" smtClean="0">
              <a:latin typeface="Comic Sans MS" pitchFamily="66" charset="0"/>
            </a:endParaRPr>
          </a:p>
        </p:txBody>
      </p:sp>
      <p:sp>
        <p:nvSpPr>
          <p:cNvPr id="3075" name="Subtitle 2"/>
          <p:cNvSpPr>
            <a:spLocks noGrp="1"/>
          </p:cNvSpPr>
          <p:nvPr>
            <p:ph type="subTitle" idx="1"/>
          </p:nvPr>
        </p:nvSpPr>
        <p:spPr>
          <a:xfrm>
            <a:off x="2195513" y="4652963"/>
            <a:ext cx="6400800" cy="1752600"/>
          </a:xfrm>
        </p:spPr>
        <p:txBody>
          <a:bodyPr/>
          <a:lstStyle/>
          <a:p>
            <a:endParaRPr lang="mk-MK" dirty="0" smtClean="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fontAlgn="auto">
              <a:spcAft>
                <a:spcPts val="0"/>
              </a:spcAft>
              <a:defRPr/>
            </a:pPr>
            <a:r>
              <a:rPr lang="mk-MK" smtClean="0">
                <a:solidFill>
                  <a:srgbClr val="FFFF00"/>
                </a:solidFill>
              </a:rPr>
              <a:t>Како се чита времето</a:t>
            </a:r>
            <a:r>
              <a:rPr lang="en-GB" smtClean="0">
                <a:solidFill>
                  <a:srgbClr val="FFFF00"/>
                </a:solidFill>
              </a:rPr>
              <a:t>…</a:t>
            </a:r>
          </a:p>
        </p:txBody>
      </p:sp>
      <p:pic>
        <p:nvPicPr>
          <p:cNvPr id="12291" name="Picture 4" descr="clockface"/>
          <p:cNvPicPr>
            <a:picLocks noChangeAspect="1" noChangeArrowheads="1"/>
          </p:cNvPicPr>
          <p:nvPr/>
        </p:nvPicPr>
        <p:blipFill>
          <a:blip r:embed="rId3" cstate="print"/>
          <a:srcRect/>
          <a:stretch>
            <a:fillRect/>
          </a:stretch>
        </p:blipFill>
        <p:spPr bwMode="auto">
          <a:xfrm>
            <a:off x="2339975" y="1196975"/>
            <a:ext cx="4676775" cy="5057775"/>
          </a:xfrm>
          <a:prstGeom prst="rect">
            <a:avLst/>
          </a:prstGeom>
          <a:noFill/>
          <a:ln w="9525">
            <a:noFill/>
            <a:miter lim="800000"/>
            <a:headEnd/>
            <a:tailEnd/>
          </a:ln>
        </p:spPr>
      </p:pic>
      <p:sp>
        <p:nvSpPr>
          <p:cNvPr id="12292" name="Oval 5"/>
          <p:cNvSpPr>
            <a:spLocks noChangeArrowheads="1"/>
          </p:cNvSpPr>
          <p:nvPr/>
        </p:nvSpPr>
        <p:spPr bwMode="auto">
          <a:xfrm>
            <a:off x="3492500" y="2636838"/>
            <a:ext cx="2303463" cy="2232025"/>
          </a:xfrm>
          <a:prstGeom prst="ellipse">
            <a:avLst/>
          </a:prstGeom>
          <a:solidFill>
            <a:schemeClr val="bg1"/>
          </a:solidFill>
          <a:ln w="9525">
            <a:noFill/>
            <a:round/>
            <a:headEnd/>
            <a:tailEnd/>
          </a:ln>
        </p:spPr>
        <p:txBody>
          <a:bodyPr wrap="none" anchor="ctr"/>
          <a:lstStyle/>
          <a:p>
            <a:endParaRPr lang="en-US"/>
          </a:p>
        </p:txBody>
      </p:sp>
      <p:sp>
        <p:nvSpPr>
          <p:cNvPr id="5125" name="Text Box 6"/>
          <p:cNvSpPr txBox="1">
            <a:spLocks noChangeArrowheads="1"/>
          </p:cNvSpPr>
          <p:nvPr/>
        </p:nvSpPr>
        <p:spPr bwMode="auto">
          <a:xfrm>
            <a:off x="323850" y="5013325"/>
            <a:ext cx="2520950" cy="923925"/>
          </a:xfrm>
          <a:prstGeom prst="rect">
            <a:avLst/>
          </a:prstGeom>
          <a:noFill/>
          <a:ln w="9525">
            <a:noFill/>
            <a:miter lim="800000"/>
            <a:headEnd/>
            <a:tailEnd/>
          </a:ln>
        </p:spPr>
        <p:txBody>
          <a:bodyPr>
            <a:spAutoFit/>
          </a:bodyPr>
          <a:lstStyle/>
          <a:p>
            <a:pPr>
              <a:spcBef>
                <a:spcPct val="50000"/>
              </a:spcBef>
            </a:pPr>
            <a:r>
              <a:rPr lang="mk-MK" b="1">
                <a:solidFill>
                  <a:srgbClr val="FFFF00"/>
                </a:solidFill>
              </a:rPr>
              <a:t>Ги користиме ин- формациите од двете стрелки.</a:t>
            </a:r>
            <a:endParaRPr lang="en-GB" b="1">
              <a:solidFill>
                <a:srgbClr val="FFFF00"/>
              </a:solidFill>
            </a:endParaRPr>
          </a:p>
        </p:txBody>
      </p:sp>
      <p:sp>
        <p:nvSpPr>
          <p:cNvPr id="12294" name="Line 7"/>
          <p:cNvSpPr>
            <a:spLocks noChangeShapeType="1"/>
          </p:cNvSpPr>
          <p:nvPr/>
        </p:nvSpPr>
        <p:spPr bwMode="auto">
          <a:xfrm flipV="1">
            <a:off x="4716463" y="2060575"/>
            <a:ext cx="0" cy="1873250"/>
          </a:xfrm>
          <a:prstGeom prst="line">
            <a:avLst/>
          </a:prstGeom>
          <a:noFill/>
          <a:ln w="38100">
            <a:solidFill>
              <a:schemeClr val="tx1"/>
            </a:solidFill>
            <a:round/>
            <a:headEnd/>
            <a:tailEnd type="triangle" w="med" len="med"/>
          </a:ln>
        </p:spPr>
        <p:txBody>
          <a:bodyPr/>
          <a:lstStyle/>
          <a:p>
            <a:endParaRPr lang="en-US"/>
          </a:p>
        </p:txBody>
      </p:sp>
      <p:sp>
        <p:nvSpPr>
          <p:cNvPr id="5128" name="Text Box 8"/>
          <p:cNvSpPr txBox="1">
            <a:spLocks noChangeArrowheads="1"/>
          </p:cNvSpPr>
          <p:nvPr/>
        </p:nvSpPr>
        <p:spPr bwMode="auto">
          <a:xfrm>
            <a:off x="6372225" y="1557338"/>
            <a:ext cx="2232025" cy="646112"/>
          </a:xfrm>
          <a:prstGeom prst="rect">
            <a:avLst/>
          </a:prstGeom>
          <a:noFill/>
          <a:ln w="9525">
            <a:noFill/>
            <a:miter lim="800000"/>
            <a:headEnd/>
            <a:tailEnd/>
          </a:ln>
        </p:spPr>
        <p:txBody>
          <a:bodyPr>
            <a:spAutoFit/>
          </a:bodyPr>
          <a:lstStyle/>
          <a:p>
            <a:pPr>
              <a:spcBef>
                <a:spcPct val="50000"/>
              </a:spcBef>
            </a:pPr>
            <a:r>
              <a:rPr lang="mk-MK">
                <a:solidFill>
                  <a:srgbClr val="FFFF00"/>
                </a:solidFill>
              </a:rPr>
              <a:t>Големата стрелка е на бројот 12.</a:t>
            </a:r>
            <a:endParaRPr lang="en-GB">
              <a:solidFill>
                <a:srgbClr val="FFFF00"/>
              </a:solidFill>
            </a:endParaRPr>
          </a:p>
        </p:txBody>
      </p:sp>
      <p:sp>
        <p:nvSpPr>
          <p:cNvPr id="12296" name="Line 9"/>
          <p:cNvSpPr>
            <a:spLocks noChangeShapeType="1"/>
          </p:cNvSpPr>
          <p:nvPr/>
        </p:nvSpPr>
        <p:spPr bwMode="auto">
          <a:xfrm flipH="1">
            <a:off x="3708400" y="3933825"/>
            <a:ext cx="1008063" cy="358775"/>
          </a:xfrm>
          <a:prstGeom prst="line">
            <a:avLst/>
          </a:prstGeom>
          <a:noFill/>
          <a:ln w="76200">
            <a:solidFill>
              <a:schemeClr val="tx1"/>
            </a:solidFill>
            <a:round/>
            <a:headEnd/>
            <a:tailEnd type="triangle" w="med" len="med"/>
          </a:ln>
        </p:spPr>
        <p:txBody>
          <a:bodyPr/>
          <a:lstStyle/>
          <a:p>
            <a:endParaRPr lang="en-US"/>
          </a:p>
        </p:txBody>
      </p:sp>
      <p:sp>
        <p:nvSpPr>
          <p:cNvPr id="5129" name="Text Box 10"/>
          <p:cNvSpPr txBox="1">
            <a:spLocks noChangeArrowheads="1"/>
          </p:cNvSpPr>
          <p:nvPr/>
        </p:nvSpPr>
        <p:spPr bwMode="auto">
          <a:xfrm>
            <a:off x="6372225" y="4581525"/>
            <a:ext cx="2089150" cy="646113"/>
          </a:xfrm>
          <a:prstGeom prst="rect">
            <a:avLst/>
          </a:prstGeom>
          <a:noFill/>
          <a:ln w="9525">
            <a:noFill/>
            <a:miter lim="800000"/>
            <a:headEnd/>
            <a:tailEnd/>
          </a:ln>
        </p:spPr>
        <p:txBody>
          <a:bodyPr>
            <a:spAutoFit/>
          </a:bodyPr>
          <a:lstStyle/>
          <a:p>
            <a:pPr>
              <a:spcBef>
                <a:spcPct val="50000"/>
              </a:spcBef>
            </a:pPr>
            <a:r>
              <a:rPr lang="mk-MK">
                <a:solidFill>
                  <a:srgbClr val="FFFF00"/>
                </a:solidFill>
              </a:rPr>
              <a:t>Малата стрелка покажува 8 </a:t>
            </a:r>
            <a:r>
              <a:rPr lang="en-GB">
                <a:solidFill>
                  <a:srgbClr val="FFFF00"/>
                </a:solidFill>
              </a:rPr>
              <a:t>!</a:t>
            </a:r>
          </a:p>
        </p:txBody>
      </p:sp>
      <p:sp>
        <p:nvSpPr>
          <p:cNvPr id="5131" name="Text Box 11"/>
          <p:cNvSpPr txBox="1">
            <a:spLocks noChangeArrowheads="1"/>
          </p:cNvSpPr>
          <p:nvPr/>
        </p:nvSpPr>
        <p:spPr bwMode="auto">
          <a:xfrm>
            <a:off x="755650" y="1844675"/>
            <a:ext cx="1871663" cy="368300"/>
          </a:xfrm>
          <a:prstGeom prst="rect">
            <a:avLst/>
          </a:prstGeom>
          <a:noFill/>
          <a:ln w="9525">
            <a:noFill/>
            <a:miter lim="800000"/>
            <a:headEnd/>
            <a:tailEnd/>
          </a:ln>
        </p:spPr>
        <p:txBody>
          <a:bodyPr>
            <a:spAutoFit/>
          </a:bodyPr>
          <a:lstStyle/>
          <a:p>
            <a:pPr algn="ctr">
              <a:spcBef>
                <a:spcPct val="50000"/>
              </a:spcBef>
            </a:pPr>
            <a:r>
              <a:rPr lang="mk-MK" b="1">
                <a:solidFill>
                  <a:srgbClr val="FFFF00"/>
                </a:solidFill>
              </a:rPr>
              <a:t>Колку е часот</a:t>
            </a:r>
            <a:r>
              <a:rPr lang="en-GB" b="1">
                <a:solidFill>
                  <a:srgbClr val="FFFF00"/>
                </a:solidFill>
              </a:rPr>
              <a:t>?</a:t>
            </a:r>
          </a:p>
        </p:txBody>
      </p:sp>
      <p:sp>
        <p:nvSpPr>
          <p:cNvPr id="12" name="Right Arrow 11"/>
          <p:cNvSpPr/>
          <p:nvPr/>
        </p:nvSpPr>
        <p:spPr>
          <a:xfrm rot="767650">
            <a:off x="450850" y="3233738"/>
            <a:ext cx="2303463" cy="141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mk-MK" b="1" dirty="0">
                <a:solidFill>
                  <a:srgbClr val="FFFF00"/>
                </a:solidFill>
              </a:rPr>
              <a:t>Точно е 8 часот</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8">
                                            <p:txEl>
                                              <p:pRg st="0" end="0"/>
                                            </p:txEl>
                                          </p:spTgt>
                                        </p:tgtEl>
                                        <p:attrNameLst>
                                          <p:attrName>style.visibility</p:attrName>
                                        </p:attrNameLst>
                                      </p:cBhvr>
                                      <p:to>
                                        <p:strVal val="visible"/>
                                      </p:to>
                                    </p:set>
                                    <p:animEffect transition="in" filter="dissolve">
                                      <p:cBhvr>
                                        <p:cTn id="7" dur="500"/>
                                        <p:tgtEl>
                                          <p:spTgt spid="51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9">
                                            <p:txEl>
                                              <p:pRg st="0" end="0"/>
                                            </p:txEl>
                                          </p:spTgt>
                                        </p:tgtEl>
                                        <p:attrNameLst>
                                          <p:attrName>style.visibility</p:attrName>
                                        </p:attrNameLst>
                                      </p:cBhvr>
                                      <p:to>
                                        <p:strVal val="visible"/>
                                      </p:to>
                                    </p:set>
                                    <p:animEffect transition="in" filter="fade">
                                      <p:cBhvr>
                                        <p:cTn id="12" dur="2000"/>
                                        <p:tgtEl>
                                          <p:spTgt spid="512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5">
                                            <p:txEl>
                                              <p:pRg st="0" end="0"/>
                                            </p:txEl>
                                          </p:spTgt>
                                        </p:tgtEl>
                                        <p:attrNameLst>
                                          <p:attrName>style.visibility</p:attrName>
                                        </p:attrNameLst>
                                      </p:cBhvr>
                                      <p:to>
                                        <p:strVal val="visible"/>
                                      </p:to>
                                    </p:set>
                                    <p:animEffect transition="in" filter="fade">
                                      <p:cBhvr>
                                        <p:cTn id="17" dur="2000"/>
                                        <p:tgtEl>
                                          <p:spTgt spid="512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31">
                                            <p:txEl>
                                              <p:pRg st="0" end="0"/>
                                            </p:txEl>
                                          </p:spTgt>
                                        </p:tgtEl>
                                        <p:attrNameLst>
                                          <p:attrName>style.visibility</p:attrName>
                                        </p:attrNameLst>
                                      </p:cBhvr>
                                      <p:to>
                                        <p:strVal val="visible"/>
                                      </p:to>
                                    </p:set>
                                    <p:animEffect transition="in" filter="fade">
                                      <p:cBhvr>
                                        <p:cTn id="22" dur="2000"/>
                                        <p:tgtEl>
                                          <p:spTgt spid="513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bg/>
                                          </p:spTgt>
                                        </p:tgtEl>
                                        <p:attrNameLst>
                                          <p:attrName>style.visibility</p:attrName>
                                        </p:attrNameLst>
                                      </p:cBhvr>
                                      <p:to>
                                        <p:strVal val="visible"/>
                                      </p:to>
                                    </p:set>
                                    <p:animEffect transition="in" filter="fade">
                                      <p:cBhvr>
                                        <p:cTn id="27" dur="2000"/>
                                        <p:tgtEl>
                                          <p:spTgt spid="12">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fade">
                                      <p:cBhvr>
                                        <p:cTn id="3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bldP spid="5129" grpId="0" build="p"/>
      <p:bldP spid="5131" grpId="0" build="p"/>
      <p:bldP spid="12"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fontAlgn="auto">
              <a:spcAft>
                <a:spcPts val="0"/>
              </a:spcAft>
              <a:defRPr/>
            </a:pPr>
            <a:r>
              <a:rPr lang="mk-MK" smtClean="0">
                <a:solidFill>
                  <a:srgbClr val="FFFF00"/>
                </a:solidFill>
              </a:rPr>
              <a:t>Колку покажува часовникот</a:t>
            </a:r>
            <a:r>
              <a:rPr lang="en-GB" smtClean="0">
                <a:solidFill>
                  <a:srgbClr val="FFFF00"/>
                </a:solidFill>
              </a:rPr>
              <a:t>?</a:t>
            </a:r>
          </a:p>
        </p:txBody>
      </p:sp>
      <p:pic>
        <p:nvPicPr>
          <p:cNvPr id="13315" name="Picture 8" descr="clockface"/>
          <p:cNvPicPr>
            <a:picLocks noGrp="1" noChangeAspect="1" noChangeArrowheads="1"/>
          </p:cNvPicPr>
          <p:nvPr>
            <p:ph idx="1"/>
          </p:nvPr>
        </p:nvPicPr>
        <p:blipFill>
          <a:blip r:embed="rId3" cstate="print"/>
          <a:stretch>
            <a:fillRect/>
          </a:stretch>
        </p:blipFill>
        <p:spPr>
          <a:xfrm>
            <a:off x="2479810" y="1646238"/>
            <a:ext cx="4184380" cy="4525962"/>
          </a:xfrm>
          <a:noFill/>
        </p:spPr>
      </p:pic>
      <p:sp>
        <p:nvSpPr>
          <p:cNvPr id="13316" name="Oval 7"/>
          <p:cNvSpPr>
            <a:spLocks noChangeArrowheads="1"/>
          </p:cNvSpPr>
          <p:nvPr/>
        </p:nvSpPr>
        <p:spPr bwMode="auto">
          <a:xfrm>
            <a:off x="3635375" y="3068638"/>
            <a:ext cx="1873250" cy="1800225"/>
          </a:xfrm>
          <a:prstGeom prst="ellipse">
            <a:avLst/>
          </a:prstGeom>
          <a:solidFill>
            <a:schemeClr val="bg1"/>
          </a:solidFill>
          <a:ln w="9525">
            <a:noFill/>
            <a:round/>
            <a:headEnd/>
            <a:tailEnd/>
          </a:ln>
        </p:spPr>
        <p:txBody>
          <a:bodyPr wrap="none" anchor="ctr"/>
          <a:lstStyle/>
          <a:p>
            <a:endParaRPr lang="en-US"/>
          </a:p>
        </p:txBody>
      </p:sp>
      <p:sp>
        <p:nvSpPr>
          <p:cNvPr id="13317" name="Line 9"/>
          <p:cNvSpPr>
            <a:spLocks noChangeShapeType="1"/>
          </p:cNvSpPr>
          <p:nvPr/>
        </p:nvSpPr>
        <p:spPr bwMode="auto">
          <a:xfrm flipV="1">
            <a:off x="4500563" y="2636838"/>
            <a:ext cx="71437" cy="1152525"/>
          </a:xfrm>
          <a:prstGeom prst="line">
            <a:avLst/>
          </a:prstGeom>
          <a:noFill/>
          <a:ln w="38100">
            <a:solidFill>
              <a:schemeClr val="tx1"/>
            </a:solidFill>
            <a:round/>
            <a:headEnd/>
            <a:tailEnd type="triangle" w="med" len="med"/>
          </a:ln>
        </p:spPr>
        <p:txBody>
          <a:bodyPr/>
          <a:lstStyle/>
          <a:p>
            <a:endParaRPr lang="en-US"/>
          </a:p>
        </p:txBody>
      </p:sp>
      <p:sp>
        <p:nvSpPr>
          <p:cNvPr id="13318" name="Line 10"/>
          <p:cNvSpPr>
            <a:spLocks noChangeShapeType="1"/>
          </p:cNvSpPr>
          <p:nvPr/>
        </p:nvSpPr>
        <p:spPr bwMode="auto">
          <a:xfrm flipH="1" flipV="1">
            <a:off x="3708400" y="3284538"/>
            <a:ext cx="792163" cy="504825"/>
          </a:xfrm>
          <a:prstGeom prst="line">
            <a:avLst/>
          </a:prstGeom>
          <a:noFill/>
          <a:ln w="76200">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fontAlgn="auto">
              <a:spcAft>
                <a:spcPts val="0"/>
              </a:spcAft>
              <a:defRPr/>
            </a:pPr>
            <a:r>
              <a:rPr lang="mk-MK" smtClean="0">
                <a:solidFill>
                  <a:srgbClr val="FFFF00"/>
                </a:solidFill>
              </a:rPr>
              <a:t>Колку е часот</a:t>
            </a:r>
            <a:r>
              <a:rPr lang="en-GB" smtClean="0">
                <a:solidFill>
                  <a:srgbClr val="FFFF00"/>
                </a:solidFill>
              </a:rPr>
              <a:t>?</a:t>
            </a:r>
          </a:p>
        </p:txBody>
      </p:sp>
      <p:pic>
        <p:nvPicPr>
          <p:cNvPr id="14339" name="Picture 4" descr="clockface"/>
          <p:cNvPicPr>
            <a:picLocks noGrp="1" noChangeAspect="1" noChangeArrowheads="1"/>
          </p:cNvPicPr>
          <p:nvPr>
            <p:ph idx="1"/>
          </p:nvPr>
        </p:nvPicPr>
        <p:blipFill>
          <a:blip r:embed="rId3" cstate="print"/>
          <a:stretch>
            <a:fillRect/>
          </a:stretch>
        </p:blipFill>
        <p:spPr>
          <a:xfrm>
            <a:off x="2479810" y="1646238"/>
            <a:ext cx="4184380" cy="4525962"/>
          </a:xfrm>
          <a:noFill/>
        </p:spPr>
      </p:pic>
      <p:sp>
        <p:nvSpPr>
          <p:cNvPr id="14340" name="Oval 5"/>
          <p:cNvSpPr>
            <a:spLocks noChangeArrowheads="1"/>
          </p:cNvSpPr>
          <p:nvPr/>
        </p:nvSpPr>
        <p:spPr bwMode="auto">
          <a:xfrm>
            <a:off x="3563938" y="2852738"/>
            <a:ext cx="2016125" cy="2087562"/>
          </a:xfrm>
          <a:prstGeom prst="ellipse">
            <a:avLst/>
          </a:prstGeom>
          <a:solidFill>
            <a:schemeClr val="bg1"/>
          </a:solidFill>
          <a:ln w="9525">
            <a:noFill/>
            <a:round/>
            <a:headEnd/>
            <a:tailEnd/>
          </a:ln>
        </p:spPr>
        <p:txBody>
          <a:bodyPr wrap="none" anchor="ctr"/>
          <a:lstStyle/>
          <a:p>
            <a:endParaRPr lang="en-US"/>
          </a:p>
        </p:txBody>
      </p:sp>
      <p:sp>
        <p:nvSpPr>
          <p:cNvPr id="14341" name="Line 6"/>
          <p:cNvSpPr>
            <a:spLocks noChangeShapeType="1"/>
          </p:cNvSpPr>
          <p:nvPr/>
        </p:nvSpPr>
        <p:spPr bwMode="auto">
          <a:xfrm flipV="1">
            <a:off x="4572000" y="2565400"/>
            <a:ext cx="71438" cy="1295400"/>
          </a:xfrm>
          <a:prstGeom prst="line">
            <a:avLst/>
          </a:prstGeom>
          <a:noFill/>
          <a:ln w="38100">
            <a:solidFill>
              <a:schemeClr val="tx1"/>
            </a:solidFill>
            <a:round/>
            <a:headEnd/>
            <a:tailEnd type="triangle" w="med" len="med"/>
          </a:ln>
        </p:spPr>
        <p:txBody>
          <a:bodyPr/>
          <a:lstStyle/>
          <a:p>
            <a:endParaRPr lang="en-US"/>
          </a:p>
        </p:txBody>
      </p:sp>
      <p:sp>
        <p:nvSpPr>
          <p:cNvPr id="14342" name="Line 8"/>
          <p:cNvSpPr>
            <a:spLocks noChangeShapeType="1"/>
          </p:cNvSpPr>
          <p:nvPr/>
        </p:nvSpPr>
        <p:spPr bwMode="auto">
          <a:xfrm flipH="1">
            <a:off x="4067175" y="3860800"/>
            <a:ext cx="504825" cy="792163"/>
          </a:xfrm>
          <a:prstGeom prst="line">
            <a:avLst/>
          </a:prstGeom>
          <a:noFill/>
          <a:ln w="76200">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fontAlgn="auto">
              <a:spcAft>
                <a:spcPts val="0"/>
              </a:spcAft>
              <a:defRPr/>
            </a:pPr>
            <a:r>
              <a:rPr lang="mk-MK" smtClean="0"/>
              <a:t>Мерење на времето во минатото</a:t>
            </a:r>
            <a:endParaRPr lang="en-US" smtClean="0"/>
          </a:p>
        </p:txBody>
      </p:sp>
      <p:sp>
        <p:nvSpPr>
          <p:cNvPr id="4099" name="Content Placeholder 2"/>
          <p:cNvSpPr>
            <a:spLocks noGrp="1"/>
          </p:cNvSpPr>
          <p:nvPr>
            <p:ph idx="1"/>
          </p:nvPr>
        </p:nvSpPr>
        <p:spPr/>
        <p:txBody>
          <a:bodyPr/>
          <a:lstStyle/>
          <a:p>
            <a:r>
              <a:rPr lang="mk-MK" sz="1400" b="1" smtClean="0">
                <a:latin typeface="Comic Sans MS" pitchFamily="66" charset="0"/>
              </a:rPr>
              <a:t>Ч</a:t>
            </a:r>
            <a:r>
              <a:rPr lang="en-US" sz="1400" b="1" smtClean="0">
                <a:latin typeface="Comic Sans MS" pitchFamily="66" charset="0"/>
              </a:rPr>
              <a:t>асовникот со сенки</a:t>
            </a:r>
            <a:r>
              <a:rPr lang="en-US" sz="1400" smtClean="0">
                <a:latin typeface="Comic Sans MS" pitchFamily="66" charset="0"/>
              </a:rPr>
              <a:t>. Изградиле, четиристрана кула и го одбележувале денот според сенката која се создавала додека сонцето се движело по небото. Овие часовници можеле да го разликуваат најдолгиот и најкраткиот ден во годината според должината на сенката која се создавала. </a:t>
            </a:r>
            <a:r>
              <a:rPr lang="mk-MK" sz="1400" smtClean="0">
                <a:latin typeface="Comic Sans MS" pitchFamily="66" charset="0"/>
              </a:rPr>
              <a:t>.</a:t>
            </a:r>
            <a:endParaRPr lang="en-US" sz="1400" smtClean="0">
              <a:latin typeface="Comic Sans MS" pitchFamily="66" charset="0"/>
            </a:endParaRPr>
          </a:p>
          <a:p>
            <a:endParaRPr lang="en-US" sz="1200" smtClean="0"/>
          </a:p>
        </p:txBody>
      </p:sp>
      <p:pic>
        <p:nvPicPr>
          <p:cNvPr id="4100" name="Picture 3" descr="http://intelekt.mk/images/razvoj/saat1.jpg"/>
          <p:cNvPicPr>
            <a:picLocks noChangeAspect="1" noChangeArrowheads="1"/>
          </p:cNvPicPr>
          <p:nvPr/>
        </p:nvPicPr>
        <p:blipFill>
          <a:blip r:embed="rId2" cstate="print"/>
          <a:srcRect/>
          <a:stretch>
            <a:fillRect/>
          </a:stretch>
        </p:blipFill>
        <p:spPr bwMode="auto">
          <a:xfrm>
            <a:off x="1187450" y="2852738"/>
            <a:ext cx="6337300" cy="3367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fontAlgn="auto">
              <a:spcAft>
                <a:spcPts val="0"/>
              </a:spcAft>
              <a:defRPr/>
            </a:pPr>
            <a:r>
              <a:rPr lang="mk-MK" smtClean="0"/>
              <a:t>Мерење на времето во минатото</a:t>
            </a:r>
            <a:endParaRPr lang="en-US" smtClean="0"/>
          </a:p>
        </p:txBody>
      </p:sp>
      <p:sp>
        <p:nvSpPr>
          <p:cNvPr id="5123" name="Content Placeholder 2"/>
          <p:cNvSpPr>
            <a:spLocks noGrp="1"/>
          </p:cNvSpPr>
          <p:nvPr>
            <p:ph idx="1"/>
          </p:nvPr>
        </p:nvSpPr>
        <p:spPr/>
        <p:txBody>
          <a:bodyPr/>
          <a:lstStyle/>
          <a:p>
            <a:r>
              <a:rPr lang="mk-MK" sz="1400" b="1" smtClean="0">
                <a:latin typeface="Comic Sans MS" pitchFamily="66" charset="0"/>
              </a:rPr>
              <a:t>С</a:t>
            </a:r>
            <a:r>
              <a:rPr lang="en-US" sz="1400" b="1" smtClean="0">
                <a:latin typeface="Comic Sans MS" pitchFamily="66" charset="0"/>
              </a:rPr>
              <a:t>ончевиот часовник</a:t>
            </a:r>
            <a:r>
              <a:rPr lang="en-US" sz="1400" smtClean="0">
                <a:latin typeface="Comic Sans MS" pitchFamily="66" charset="0"/>
              </a:rPr>
              <a:t>,</a:t>
            </a:r>
            <a:r>
              <a:rPr lang="mk-MK" sz="1400" smtClean="0">
                <a:latin typeface="Comic Sans MS" pitchFamily="66" charset="0"/>
              </a:rPr>
              <a:t> е</a:t>
            </a:r>
            <a:r>
              <a:rPr lang="en-US" sz="1400" smtClean="0">
                <a:latin typeface="Comic Sans MS" pitchFamily="66" charset="0"/>
              </a:rPr>
              <a:t> најстарата направа за мерење на времето. Како што сонцето се движи од исток кон запад, сенката на стрелката се движи околу скалата. Времето се определува според тоа на која бројка стои сенката. Но, овој часовник работел само додека е сончево, а додека ноќе, или кога било облачно или врнежливо, луќето немале можност за мерење на времето. </a:t>
            </a:r>
          </a:p>
          <a:p>
            <a:endParaRPr lang="en-US" sz="1400" smtClean="0">
              <a:latin typeface="Comic Sans MS" pitchFamily="66" charset="0"/>
            </a:endParaRPr>
          </a:p>
        </p:txBody>
      </p:sp>
      <p:pic>
        <p:nvPicPr>
          <p:cNvPr id="5124" name="Picture 3" descr="http://intelekt.mk/images/razvoj/saat2.jpg"/>
          <p:cNvPicPr>
            <a:picLocks noChangeAspect="1" noChangeArrowheads="1"/>
          </p:cNvPicPr>
          <p:nvPr/>
        </p:nvPicPr>
        <p:blipFill>
          <a:blip r:embed="rId2" cstate="print"/>
          <a:srcRect/>
          <a:stretch>
            <a:fillRect/>
          </a:stretch>
        </p:blipFill>
        <p:spPr bwMode="auto">
          <a:xfrm>
            <a:off x="1403350" y="2781300"/>
            <a:ext cx="6337300" cy="352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fontScale="90000"/>
          </a:bodyPr>
          <a:lstStyle/>
          <a:p>
            <a:pPr fontAlgn="auto">
              <a:spcAft>
                <a:spcPts val="0"/>
              </a:spcAft>
              <a:defRPr/>
            </a:pPr>
            <a:r>
              <a:rPr lang="mk-MK" smtClean="0"/>
              <a:t>Мерење на времето во минатото</a:t>
            </a:r>
            <a:endParaRPr lang="en-US" smtClean="0"/>
          </a:p>
        </p:txBody>
      </p:sp>
      <p:sp>
        <p:nvSpPr>
          <p:cNvPr id="6147" name="Content Placeholder 2"/>
          <p:cNvSpPr>
            <a:spLocks noGrp="1"/>
          </p:cNvSpPr>
          <p:nvPr>
            <p:ph idx="1"/>
          </p:nvPr>
        </p:nvSpPr>
        <p:spPr/>
        <p:txBody>
          <a:bodyPr/>
          <a:lstStyle/>
          <a:p>
            <a:r>
              <a:rPr lang="mk-MK" sz="1400" b="1" smtClean="0">
                <a:latin typeface="Comic Sans MS" pitchFamily="66" charset="0"/>
              </a:rPr>
              <a:t>В</a:t>
            </a:r>
            <a:r>
              <a:rPr lang="en-US" sz="1400" b="1" smtClean="0">
                <a:latin typeface="Comic Sans MS" pitchFamily="66" charset="0"/>
              </a:rPr>
              <a:t>одениот часовник </a:t>
            </a:r>
            <a:r>
              <a:rPr lang="en-US" sz="1400" smtClean="0">
                <a:latin typeface="Comic Sans MS" pitchFamily="66" charset="0"/>
              </a:rPr>
              <a:t>– клепсидра. Тоа бил едноставен сад од кој истекувала водата, која се собирала во друг сад. Садовите биле обележани, и со тоа се мереле временските интервали додека водата истекувала. Секако, овие примитивни часовници не биле многу прецизни, но ја задоволувале потребата за рамномерно расподелување на деноноќието, а со тоа и планирање на </a:t>
            </a:r>
            <a:r>
              <a:rPr lang="mk-MK" sz="1400" smtClean="0">
                <a:latin typeface="Comic Sans MS" pitchFamily="66" charset="0"/>
              </a:rPr>
              <a:t>работата.</a:t>
            </a:r>
            <a:endParaRPr lang="en-US" sz="1400" smtClean="0">
              <a:latin typeface="Comic Sans MS" pitchFamily="66" charset="0"/>
            </a:endParaRPr>
          </a:p>
          <a:p>
            <a:endParaRPr lang="en-US" smtClean="0"/>
          </a:p>
        </p:txBody>
      </p:sp>
      <p:pic>
        <p:nvPicPr>
          <p:cNvPr id="6148" name="Picture 3" descr="http://intelekt.mk/images/razvoj/saat3.jpg"/>
          <p:cNvPicPr>
            <a:picLocks noChangeAspect="1" noChangeArrowheads="1"/>
          </p:cNvPicPr>
          <p:nvPr/>
        </p:nvPicPr>
        <p:blipFill>
          <a:blip r:embed="rId2" cstate="print"/>
          <a:srcRect/>
          <a:stretch>
            <a:fillRect/>
          </a:stretch>
        </p:blipFill>
        <p:spPr bwMode="auto">
          <a:xfrm>
            <a:off x="1331913" y="2852738"/>
            <a:ext cx="6335712" cy="3313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pPr fontAlgn="auto">
              <a:spcAft>
                <a:spcPts val="0"/>
              </a:spcAft>
              <a:defRPr/>
            </a:pPr>
            <a:r>
              <a:rPr lang="mk-MK" smtClean="0"/>
              <a:t>Мерење на времето во минатото</a:t>
            </a:r>
            <a:endParaRPr lang="en-US" smtClean="0"/>
          </a:p>
        </p:txBody>
      </p:sp>
      <p:sp>
        <p:nvSpPr>
          <p:cNvPr id="7171" name="Content Placeholder 2"/>
          <p:cNvSpPr>
            <a:spLocks noGrp="1"/>
          </p:cNvSpPr>
          <p:nvPr>
            <p:ph idx="1"/>
          </p:nvPr>
        </p:nvSpPr>
        <p:spPr/>
        <p:txBody>
          <a:bodyPr/>
          <a:lstStyle/>
          <a:p>
            <a:r>
              <a:rPr lang="mk-MK" sz="1600" smtClean="0">
                <a:latin typeface="Comic Sans MS" pitchFamily="66" charset="0"/>
              </a:rPr>
              <a:t>П</a:t>
            </a:r>
            <a:r>
              <a:rPr lang="en-US" sz="1600" smtClean="0">
                <a:latin typeface="Comic Sans MS" pitchFamily="66" charset="0"/>
              </a:rPr>
              <a:t>есочните часовници, биле доволни само за определување на помали временски интервали, како што се минути и часови</a:t>
            </a:r>
          </a:p>
        </p:txBody>
      </p:sp>
      <p:pic>
        <p:nvPicPr>
          <p:cNvPr id="7172" name="Picture 3" descr="C:\Users\dell\Pictures\PESOCEN CASOVNIK.jpg"/>
          <p:cNvPicPr>
            <a:picLocks noChangeAspect="1" noChangeArrowheads="1"/>
          </p:cNvPicPr>
          <p:nvPr/>
        </p:nvPicPr>
        <p:blipFill>
          <a:blip r:embed="rId2" cstate="print"/>
          <a:srcRect/>
          <a:stretch>
            <a:fillRect/>
          </a:stretch>
        </p:blipFill>
        <p:spPr bwMode="auto">
          <a:xfrm>
            <a:off x="3348038" y="2565400"/>
            <a:ext cx="2160587" cy="352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fontAlgn="auto">
              <a:spcAft>
                <a:spcPts val="0"/>
              </a:spcAft>
              <a:defRPr/>
            </a:pPr>
            <a:r>
              <a:rPr lang="mk-MK" smtClean="0"/>
              <a:t>Кога се појавил часовникот</a:t>
            </a:r>
            <a:endParaRPr lang="en-US" smtClean="0"/>
          </a:p>
        </p:txBody>
      </p:sp>
      <p:sp>
        <p:nvSpPr>
          <p:cNvPr id="4" name="Text Placeholder 3"/>
          <p:cNvSpPr>
            <a:spLocks noGrp="1"/>
          </p:cNvSpPr>
          <p:nvPr>
            <p:ph type="body" idx="1"/>
          </p:nvPr>
        </p:nvSpPr>
        <p:spPr>
          <a:xfrm>
            <a:off x="457200" y="1196975"/>
            <a:ext cx="4040188" cy="1223963"/>
          </a:xfrm>
        </p:spPr>
        <p:txBody>
          <a:bodyPr>
            <a:normAutofit fontScale="85000" lnSpcReduction="10000"/>
          </a:bodyPr>
          <a:lstStyle/>
          <a:p>
            <a:pPr fontAlgn="auto">
              <a:spcAft>
                <a:spcPts val="0"/>
              </a:spcAft>
              <a:buClr>
                <a:schemeClr val="tx1">
                  <a:shade val="95000"/>
                </a:schemeClr>
              </a:buClr>
              <a:buFont typeface="Wingdings 2"/>
              <a:buNone/>
              <a:defRPr/>
            </a:pPr>
            <a:endParaRPr lang="mk-MK" sz="1200" dirty="0" smtClean="0">
              <a:latin typeface="Comic Sans MS" pitchFamily="66" charset="0"/>
            </a:endParaRPr>
          </a:p>
          <a:p>
            <a:pPr fontAlgn="auto">
              <a:spcAft>
                <a:spcPts val="0"/>
              </a:spcAft>
              <a:buClr>
                <a:schemeClr val="tx1">
                  <a:shade val="95000"/>
                </a:schemeClr>
              </a:buClr>
              <a:buFont typeface="Wingdings 2"/>
              <a:buNone/>
              <a:defRPr/>
            </a:pPr>
            <a:endParaRPr lang="mk-MK" sz="1200" dirty="0" smtClean="0">
              <a:latin typeface="Comic Sans MS" pitchFamily="66" charset="0"/>
            </a:endParaRPr>
          </a:p>
          <a:p>
            <a:pPr fontAlgn="auto">
              <a:spcAft>
                <a:spcPts val="0"/>
              </a:spcAft>
              <a:buClr>
                <a:schemeClr val="tx1">
                  <a:shade val="95000"/>
                </a:schemeClr>
              </a:buClr>
              <a:buFont typeface="Wingdings 2"/>
              <a:buNone/>
              <a:defRPr/>
            </a:pPr>
            <a:endParaRPr lang="mk-MK" sz="1200" dirty="0" smtClean="0">
              <a:latin typeface="Comic Sans MS" pitchFamily="66" charset="0"/>
            </a:endParaRPr>
          </a:p>
          <a:p>
            <a:pPr fontAlgn="auto">
              <a:spcAft>
                <a:spcPts val="0"/>
              </a:spcAft>
              <a:buClr>
                <a:schemeClr val="tx1">
                  <a:shade val="95000"/>
                </a:schemeClr>
              </a:buClr>
              <a:buFont typeface="Wingdings 2"/>
              <a:buNone/>
              <a:defRPr/>
            </a:pPr>
            <a:r>
              <a:rPr lang="en-US" sz="1500" dirty="0" err="1" smtClean="0">
                <a:latin typeface="Comic Sans MS" pitchFamily="66" charset="0"/>
              </a:rPr>
              <a:t>Околу</a:t>
            </a:r>
            <a:r>
              <a:rPr lang="en-US" sz="1500" dirty="0" smtClean="0">
                <a:latin typeface="Comic Sans MS" pitchFamily="66" charset="0"/>
              </a:rPr>
              <a:t> 1510 </a:t>
            </a:r>
            <a:r>
              <a:rPr lang="en-US" sz="1500" dirty="0" err="1" smtClean="0">
                <a:latin typeface="Comic Sans MS" pitchFamily="66" charset="0"/>
              </a:rPr>
              <a:t>година</a:t>
            </a:r>
            <a:r>
              <a:rPr lang="en-US" sz="1500" dirty="0" smtClean="0">
                <a:latin typeface="Comic Sans MS" pitchFamily="66" charset="0"/>
              </a:rPr>
              <a:t> </a:t>
            </a:r>
            <a:r>
              <a:rPr lang="en-US" sz="1500" dirty="0" err="1" smtClean="0">
                <a:latin typeface="Comic Sans MS" pitchFamily="66" charset="0"/>
              </a:rPr>
              <a:t>се</a:t>
            </a:r>
            <a:r>
              <a:rPr lang="en-US" sz="1500" dirty="0" smtClean="0">
                <a:latin typeface="Comic Sans MS" pitchFamily="66" charset="0"/>
              </a:rPr>
              <a:t> </a:t>
            </a:r>
            <a:r>
              <a:rPr lang="en-US" sz="1500" dirty="0" err="1" smtClean="0">
                <a:latin typeface="Comic Sans MS" pitchFamily="66" charset="0"/>
              </a:rPr>
              <a:t>појавиле</a:t>
            </a:r>
            <a:r>
              <a:rPr lang="en-US" sz="1500" dirty="0" smtClean="0">
                <a:latin typeface="Comic Sans MS" pitchFamily="66" charset="0"/>
              </a:rPr>
              <a:t> </a:t>
            </a:r>
            <a:r>
              <a:rPr lang="en-US" sz="1500" dirty="0" err="1" smtClean="0">
                <a:latin typeface="Comic Sans MS" pitchFamily="66" charset="0"/>
              </a:rPr>
              <a:t>првите</a:t>
            </a:r>
            <a:r>
              <a:rPr lang="en-US" sz="1500" dirty="0" smtClean="0">
                <a:latin typeface="Comic Sans MS" pitchFamily="66" charset="0"/>
              </a:rPr>
              <a:t> </a:t>
            </a:r>
            <a:r>
              <a:rPr lang="en-US" sz="1500" dirty="0" err="1" smtClean="0">
                <a:latin typeface="Comic Sans MS" pitchFamily="66" charset="0"/>
              </a:rPr>
              <a:t>часовници</a:t>
            </a:r>
            <a:r>
              <a:rPr lang="en-US" sz="1500" dirty="0" smtClean="0">
                <a:latin typeface="Comic Sans MS" pitchFamily="66" charset="0"/>
              </a:rPr>
              <a:t> </a:t>
            </a:r>
            <a:r>
              <a:rPr lang="en-US" sz="1500" dirty="0" err="1" smtClean="0">
                <a:latin typeface="Comic Sans MS" pitchFamily="66" charset="0"/>
              </a:rPr>
              <a:t>со</a:t>
            </a:r>
            <a:r>
              <a:rPr lang="en-US" sz="1500" dirty="0" smtClean="0">
                <a:latin typeface="Comic Sans MS" pitchFamily="66" charset="0"/>
              </a:rPr>
              <a:t> </a:t>
            </a:r>
            <a:r>
              <a:rPr lang="en-US" sz="1500" dirty="0" err="1" smtClean="0">
                <a:latin typeface="Comic Sans MS" pitchFamily="66" charset="0"/>
              </a:rPr>
              <a:t>опруги</a:t>
            </a:r>
            <a:r>
              <a:rPr lang="en-US" sz="1500" dirty="0" smtClean="0">
                <a:latin typeface="Comic Sans MS" pitchFamily="66" charset="0"/>
              </a:rPr>
              <a:t>. </a:t>
            </a:r>
            <a:r>
              <a:rPr lang="en-US" sz="1500" dirty="0" err="1" smtClean="0">
                <a:latin typeface="Comic Sans MS" pitchFamily="66" charset="0"/>
              </a:rPr>
              <a:t>Тие</a:t>
            </a:r>
            <a:r>
              <a:rPr lang="en-US" sz="1500" dirty="0" smtClean="0">
                <a:latin typeface="Comic Sans MS" pitchFamily="66" charset="0"/>
              </a:rPr>
              <a:t> </a:t>
            </a:r>
            <a:r>
              <a:rPr lang="en-US" sz="1500" dirty="0" err="1" smtClean="0">
                <a:latin typeface="Comic Sans MS" pitchFamily="66" charset="0"/>
              </a:rPr>
              <a:t>заземале</a:t>
            </a:r>
            <a:r>
              <a:rPr lang="en-US" sz="1500" dirty="0" smtClean="0">
                <a:latin typeface="Comic Sans MS" pitchFamily="66" charset="0"/>
              </a:rPr>
              <a:t> </a:t>
            </a:r>
            <a:r>
              <a:rPr lang="en-US" sz="1500" dirty="0" err="1" smtClean="0">
                <a:latin typeface="Comic Sans MS" pitchFamily="66" charset="0"/>
              </a:rPr>
              <a:t>многу</a:t>
            </a:r>
            <a:r>
              <a:rPr lang="en-US" sz="1500" dirty="0" smtClean="0">
                <a:latin typeface="Comic Sans MS" pitchFamily="66" charset="0"/>
              </a:rPr>
              <a:t> </a:t>
            </a:r>
            <a:r>
              <a:rPr lang="en-US" sz="1500" dirty="0" err="1" smtClean="0">
                <a:latin typeface="Comic Sans MS" pitchFamily="66" charset="0"/>
              </a:rPr>
              <a:t>мал</a:t>
            </a:r>
            <a:r>
              <a:rPr lang="en-US" sz="1500" dirty="0" smtClean="0">
                <a:latin typeface="Comic Sans MS" pitchFamily="66" charset="0"/>
              </a:rPr>
              <a:t> </a:t>
            </a:r>
            <a:r>
              <a:rPr lang="en-US" sz="1500" dirty="0" err="1" smtClean="0">
                <a:latin typeface="Comic Sans MS" pitchFamily="66" charset="0"/>
              </a:rPr>
              <a:t>простор</a:t>
            </a:r>
            <a:r>
              <a:rPr lang="en-US" sz="1500" dirty="0" smtClean="0">
                <a:latin typeface="Comic Sans MS" pitchFamily="66" charset="0"/>
              </a:rPr>
              <a:t>, </a:t>
            </a:r>
            <a:r>
              <a:rPr lang="en-US" sz="1500" dirty="0" err="1" smtClean="0">
                <a:latin typeface="Comic Sans MS" pitchFamily="66" charset="0"/>
              </a:rPr>
              <a:t>можеле</a:t>
            </a:r>
            <a:r>
              <a:rPr lang="en-US" sz="1500" dirty="0" smtClean="0">
                <a:latin typeface="Comic Sans MS" pitchFamily="66" charset="0"/>
              </a:rPr>
              <a:t> </a:t>
            </a:r>
            <a:r>
              <a:rPr lang="en-US" sz="1500" dirty="0" err="1" smtClean="0">
                <a:latin typeface="Comic Sans MS" pitchFamily="66" charset="0"/>
              </a:rPr>
              <a:t>да</a:t>
            </a:r>
            <a:r>
              <a:rPr lang="en-US" sz="1500" dirty="0" smtClean="0">
                <a:latin typeface="Comic Sans MS" pitchFamily="66" charset="0"/>
              </a:rPr>
              <a:t> </a:t>
            </a:r>
            <a:r>
              <a:rPr lang="en-US" sz="1500" dirty="0" err="1" smtClean="0">
                <a:latin typeface="Comic Sans MS" pitchFamily="66" charset="0"/>
              </a:rPr>
              <a:t>се</a:t>
            </a:r>
            <a:r>
              <a:rPr lang="en-US" sz="1500" dirty="0" smtClean="0">
                <a:latin typeface="Comic Sans MS" pitchFamily="66" charset="0"/>
              </a:rPr>
              <a:t> </a:t>
            </a:r>
            <a:r>
              <a:rPr lang="en-US" sz="1500" dirty="0" err="1" smtClean="0">
                <a:latin typeface="Comic Sans MS" pitchFamily="66" charset="0"/>
              </a:rPr>
              <a:t>стават</a:t>
            </a:r>
            <a:r>
              <a:rPr lang="en-US" sz="1500" dirty="0" smtClean="0">
                <a:latin typeface="Comic Sans MS" pitchFamily="66" charset="0"/>
              </a:rPr>
              <a:t> </a:t>
            </a:r>
            <a:r>
              <a:rPr lang="en-US" sz="1500" dirty="0" err="1" smtClean="0">
                <a:latin typeface="Comic Sans MS" pitchFamily="66" charset="0"/>
              </a:rPr>
              <a:t>на</a:t>
            </a:r>
            <a:r>
              <a:rPr lang="en-US" sz="1500" dirty="0" smtClean="0">
                <a:latin typeface="Comic Sans MS" pitchFamily="66" charset="0"/>
              </a:rPr>
              <a:t> </a:t>
            </a:r>
            <a:r>
              <a:rPr lang="en-US" sz="1500" dirty="0" err="1" smtClean="0">
                <a:latin typeface="Comic Sans MS" pitchFamily="66" charset="0"/>
              </a:rPr>
              <a:t>маса</a:t>
            </a:r>
            <a:r>
              <a:rPr lang="en-US" sz="1500" dirty="0" smtClean="0">
                <a:latin typeface="Comic Sans MS" pitchFamily="66" charset="0"/>
              </a:rPr>
              <a:t>, </a:t>
            </a:r>
            <a:r>
              <a:rPr lang="en-US" sz="1500" dirty="0" err="1" smtClean="0">
                <a:latin typeface="Comic Sans MS" pitchFamily="66" charset="0"/>
              </a:rPr>
              <a:t>па</a:t>
            </a:r>
            <a:r>
              <a:rPr lang="en-US" sz="1500" dirty="0" smtClean="0">
                <a:latin typeface="Comic Sans MS" pitchFamily="66" charset="0"/>
              </a:rPr>
              <a:t> </a:t>
            </a:r>
            <a:r>
              <a:rPr lang="en-US" sz="1500" dirty="0" err="1" smtClean="0">
                <a:latin typeface="Comic Sans MS" pitchFamily="66" charset="0"/>
              </a:rPr>
              <a:t>дури</a:t>
            </a:r>
            <a:r>
              <a:rPr lang="en-US" sz="1500" dirty="0" smtClean="0">
                <a:latin typeface="Comic Sans MS" pitchFamily="66" charset="0"/>
              </a:rPr>
              <a:t> и </a:t>
            </a:r>
            <a:r>
              <a:rPr lang="en-US" sz="1500" dirty="0" err="1" smtClean="0">
                <a:latin typeface="Comic Sans MS" pitchFamily="66" charset="0"/>
              </a:rPr>
              <a:t>во</a:t>
            </a:r>
            <a:r>
              <a:rPr lang="en-US" sz="1500" dirty="0" smtClean="0">
                <a:latin typeface="Comic Sans MS" pitchFamily="66" charset="0"/>
              </a:rPr>
              <a:t> </a:t>
            </a:r>
            <a:r>
              <a:rPr lang="en-US" sz="1500" dirty="0" err="1" smtClean="0">
                <a:latin typeface="Comic Sans MS" pitchFamily="66" charset="0"/>
              </a:rPr>
              <a:t>џеб</a:t>
            </a:r>
            <a:endParaRPr lang="en-US" sz="1500" dirty="0" smtClean="0">
              <a:latin typeface="Comic Sans MS" pitchFamily="66" charset="0"/>
            </a:endParaRPr>
          </a:p>
          <a:p>
            <a:pPr fontAlgn="auto">
              <a:spcAft>
                <a:spcPts val="0"/>
              </a:spcAft>
              <a:buClr>
                <a:schemeClr val="tx1">
                  <a:shade val="95000"/>
                </a:schemeClr>
              </a:buClr>
              <a:buFont typeface="Wingdings 2"/>
              <a:buNone/>
              <a:defRPr/>
            </a:pPr>
            <a:endParaRPr lang="en-US" sz="1200" dirty="0"/>
          </a:p>
        </p:txBody>
      </p:sp>
      <p:sp>
        <p:nvSpPr>
          <p:cNvPr id="7172" name="Text Placeholder 4"/>
          <p:cNvSpPr>
            <a:spLocks noGrp="1"/>
          </p:cNvSpPr>
          <p:nvPr>
            <p:ph type="body" sz="half" idx="3"/>
          </p:nvPr>
        </p:nvSpPr>
        <p:spPr/>
        <p:txBody>
          <a:bodyPr>
            <a:normAutofit lnSpcReduction="10000"/>
          </a:bodyPr>
          <a:lstStyle/>
          <a:p>
            <a:pPr fontAlgn="auto">
              <a:spcAft>
                <a:spcPts val="0"/>
              </a:spcAft>
              <a:buClr>
                <a:schemeClr val="tx1">
                  <a:shade val="95000"/>
                </a:schemeClr>
              </a:buClr>
              <a:buFont typeface="Wingdings 2"/>
              <a:buNone/>
              <a:defRPr/>
            </a:pPr>
            <a:r>
              <a:rPr lang="en-US" sz="1200" smtClean="0"/>
              <a:t>Следно подобрување бил часовникот со нишало. Тоа бил првиот механизам за прецизно мерење на времето</a:t>
            </a:r>
          </a:p>
        </p:txBody>
      </p:sp>
      <p:pic>
        <p:nvPicPr>
          <p:cNvPr id="8197" name="Content Placeholder 6" descr="http://intelekt.mk/images/razvoj/saat4.jpg"/>
          <p:cNvPicPr>
            <a:picLocks noGrp="1"/>
          </p:cNvPicPr>
          <p:nvPr>
            <p:ph sz="quarter" idx="2"/>
          </p:nvPr>
        </p:nvPicPr>
        <p:blipFill>
          <a:blip r:embed="rId2" cstate="print"/>
          <a:stretch>
            <a:fillRect/>
          </a:stretch>
        </p:blipFill>
        <p:spPr>
          <a:xfrm>
            <a:off x="457200" y="3326505"/>
            <a:ext cx="4040188" cy="2013152"/>
          </a:xfrm>
        </p:spPr>
      </p:pic>
      <p:pic>
        <p:nvPicPr>
          <p:cNvPr id="8198" name="Content Placeholder 7" descr="http://intelekt.mk/images/razvoj/saat56.jpg"/>
          <p:cNvPicPr>
            <a:picLocks noGrp="1"/>
          </p:cNvPicPr>
          <p:nvPr>
            <p:ph sz="quarter" idx="4"/>
          </p:nvPr>
        </p:nvPicPr>
        <p:blipFill>
          <a:blip r:embed="rId3" cstate="print"/>
          <a:stretch>
            <a:fillRect/>
          </a:stretch>
        </p:blipFill>
        <p:spPr>
          <a:xfrm>
            <a:off x="4645025" y="3326110"/>
            <a:ext cx="4041775" cy="201394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755650" y="333375"/>
            <a:ext cx="7772400" cy="1470025"/>
          </a:xfrm>
        </p:spPr>
        <p:txBody>
          <a:bodyPr>
            <a:normAutofit fontScale="90000"/>
          </a:bodyPr>
          <a:lstStyle/>
          <a:p>
            <a:pPr fontAlgn="auto">
              <a:spcAft>
                <a:spcPts val="0"/>
              </a:spcAft>
              <a:defRPr/>
            </a:pPr>
            <a:r>
              <a:rPr lang="mk-MK" smtClean="0">
                <a:solidFill>
                  <a:srgbClr val="FFFF00"/>
                </a:solidFill>
                <a:latin typeface="Comic Sans MS" pitchFamily="66" charset="0"/>
              </a:rPr>
              <a:t>Како го читаме времето од часовник !</a:t>
            </a:r>
            <a:endParaRPr lang="en-GB" smtClean="0">
              <a:solidFill>
                <a:srgbClr val="FFFF00"/>
              </a:solidFill>
              <a:latin typeface="Comic Sans MS" pitchFamily="66" charset="0"/>
            </a:endParaRPr>
          </a:p>
        </p:txBody>
      </p:sp>
      <p:pic>
        <p:nvPicPr>
          <p:cNvPr id="9219" name="Picture 4" descr="MMj03543840000[1]"/>
          <p:cNvPicPr>
            <a:picLocks noChangeAspect="1" noChangeArrowheads="1" noCrop="1"/>
          </p:cNvPicPr>
          <p:nvPr/>
        </p:nvPicPr>
        <p:blipFill>
          <a:blip r:embed="rId3" cstate="print"/>
          <a:srcRect/>
          <a:stretch>
            <a:fillRect/>
          </a:stretch>
        </p:blipFill>
        <p:spPr bwMode="auto">
          <a:xfrm>
            <a:off x="3419475" y="2565400"/>
            <a:ext cx="2562225" cy="2614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mk-MK" smtClean="0">
                <a:solidFill>
                  <a:srgbClr val="FFFF00"/>
                </a:solidFill>
                <a:latin typeface="Comic Sans MS" pitchFamily="66" charset="0"/>
              </a:rPr>
              <a:t>минута</a:t>
            </a:r>
            <a:endParaRPr lang="en-GB" smtClean="0">
              <a:solidFill>
                <a:srgbClr val="FFFF00"/>
              </a:solidFill>
              <a:latin typeface="Comic Sans MS" pitchFamily="66" charset="0"/>
            </a:endParaRPr>
          </a:p>
        </p:txBody>
      </p:sp>
      <p:pic>
        <p:nvPicPr>
          <p:cNvPr id="10243" name="Picture 5" descr="clockface"/>
          <p:cNvPicPr>
            <a:picLocks noChangeAspect="1" noChangeArrowheads="1"/>
          </p:cNvPicPr>
          <p:nvPr/>
        </p:nvPicPr>
        <p:blipFill>
          <a:blip r:embed="rId3" cstate="print"/>
          <a:srcRect/>
          <a:stretch>
            <a:fillRect/>
          </a:stretch>
        </p:blipFill>
        <p:spPr bwMode="auto">
          <a:xfrm>
            <a:off x="2339975" y="1196975"/>
            <a:ext cx="4676775" cy="5057775"/>
          </a:xfrm>
          <a:prstGeom prst="rect">
            <a:avLst/>
          </a:prstGeom>
          <a:noFill/>
          <a:ln w="9525">
            <a:noFill/>
            <a:miter lim="800000"/>
            <a:headEnd/>
            <a:tailEnd/>
          </a:ln>
        </p:spPr>
      </p:pic>
      <p:sp>
        <p:nvSpPr>
          <p:cNvPr id="10244" name="Oval 6"/>
          <p:cNvSpPr>
            <a:spLocks noChangeArrowheads="1"/>
          </p:cNvSpPr>
          <p:nvPr/>
        </p:nvSpPr>
        <p:spPr bwMode="auto">
          <a:xfrm>
            <a:off x="3563938" y="2636838"/>
            <a:ext cx="2232025" cy="2233612"/>
          </a:xfrm>
          <a:prstGeom prst="ellipse">
            <a:avLst/>
          </a:prstGeom>
          <a:solidFill>
            <a:schemeClr val="bg1"/>
          </a:solidFill>
          <a:ln w="9525">
            <a:noFill/>
            <a:round/>
            <a:headEnd/>
            <a:tailEnd/>
          </a:ln>
        </p:spPr>
        <p:txBody>
          <a:bodyPr wrap="none" anchor="ctr"/>
          <a:lstStyle/>
          <a:p>
            <a:endParaRPr lang="en-US"/>
          </a:p>
        </p:txBody>
      </p:sp>
      <p:sp>
        <p:nvSpPr>
          <p:cNvPr id="3079" name="Text Box 7"/>
          <p:cNvSpPr txBox="1">
            <a:spLocks noChangeArrowheads="1"/>
          </p:cNvSpPr>
          <p:nvPr/>
        </p:nvSpPr>
        <p:spPr bwMode="auto">
          <a:xfrm>
            <a:off x="539750" y="1628775"/>
            <a:ext cx="2663825" cy="646113"/>
          </a:xfrm>
          <a:prstGeom prst="rect">
            <a:avLst/>
          </a:prstGeom>
          <a:noFill/>
          <a:ln w="9525">
            <a:noFill/>
            <a:miter lim="800000"/>
            <a:headEnd/>
            <a:tailEnd/>
          </a:ln>
        </p:spPr>
        <p:txBody>
          <a:bodyPr>
            <a:spAutoFit/>
          </a:bodyPr>
          <a:lstStyle/>
          <a:p>
            <a:pPr>
              <a:spcBef>
                <a:spcPct val="50000"/>
              </a:spcBef>
            </a:pPr>
            <a:r>
              <a:rPr lang="mk-MK" b="1">
                <a:solidFill>
                  <a:srgbClr val="FFFF00"/>
                </a:solidFill>
              </a:rPr>
              <a:t>Големата стрелка ги покажува минутите!</a:t>
            </a:r>
            <a:endParaRPr lang="en-GB" b="1">
              <a:solidFill>
                <a:srgbClr val="FFFF00"/>
              </a:solidFill>
            </a:endParaRPr>
          </a:p>
        </p:txBody>
      </p:sp>
      <p:sp>
        <p:nvSpPr>
          <p:cNvPr id="3080" name="Line 8"/>
          <p:cNvSpPr>
            <a:spLocks noChangeShapeType="1"/>
          </p:cNvSpPr>
          <p:nvPr/>
        </p:nvSpPr>
        <p:spPr bwMode="auto">
          <a:xfrm flipV="1">
            <a:off x="4643438" y="2060575"/>
            <a:ext cx="73025" cy="1728788"/>
          </a:xfrm>
          <a:prstGeom prst="line">
            <a:avLst/>
          </a:prstGeom>
          <a:noFill/>
          <a:ln w="57150">
            <a:solidFill>
              <a:schemeClr val="tx1"/>
            </a:solidFill>
            <a:round/>
            <a:headEnd/>
            <a:tailEnd type="triangle" w="med" len="med"/>
          </a:ln>
        </p:spPr>
        <p:txBody>
          <a:bodyPr/>
          <a:lstStyle/>
          <a:p>
            <a:endParaRPr lang="en-US"/>
          </a:p>
        </p:txBody>
      </p:sp>
      <p:sp>
        <p:nvSpPr>
          <p:cNvPr id="3081" name="Line 9"/>
          <p:cNvSpPr>
            <a:spLocks noChangeShapeType="1"/>
          </p:cNvSpPr>
          <p:nvPr/>
        </p:nvSpPr>
        <p:spPr bwMode="auto">
          <a:xfrm flipH="1">
            <a:off x="5867400" y="2060575"/>
            <a:ext cx="865188" cy="649288"/>
          </a:xfrm>
          <a:prstGeom prst="line">
            <a:avLst/>
          </a:prstGeom>
          <a:noFill/>
          <a:ln w="9525">
            <a:solidFill>
              <a:schemeClr val="tx1"/>
            </a:solidFill>
            <a:round/>
            <a:headEnd/>
            <a:tailEnd type="triangle" w="med" len="med"/>
          </a:ln>
        </p:spPr>
        <p:txBody>
          <a:bodyPr/>
          <a:lstStyle/>
          <a:p>
            <a:endParaRPr lang="en-US"/>
          </a:p>
        </p:txBody>
      </p:sp>
      <p:sp>
        <p:nvSpPr>
          <p:cNvPr id="3082" name="Text Box 10"/>
          <p:cNvSpPr txBox="1">
            <a:spLocks noChangeArrowheads="1"/>
          </p:cNvSpPr>
          <p:nvPr/>
        </p:nvSpPr>
        <p:spPr bwMode="auto">
          <a:xfrm>
            <a:off x="6804025" y="1484313"/>
            <a:ext cx="2016125" cy="1062037"/>
          </a:xfrm>
          <a:prstGeom prst="rect">
            <a:avLst/>
          </a:prstGeom>
          <a:noFill/>
          <a:ln w="9525">
            <a:noFill/>
            <a:miter lim="800000"/>
            <a:headEnd/>
            <a:tailEnd/>
          </a:ln>
        </p:spPr>
        <p:txBody>
          <a:bodyPr>
            <a:spAutoFit/>
          </a:bodyPr>
          <a:lstStyle/>
          <a:p>
            <a:pPr algn="ctr">
              <a:spcBef>
                <a:spcPct val="50000"/>
              </a:spcBef>
            </a:pPr>
            <a:r>
              <a:rPr lang="mk-MK">
                <a:solidFill>
                  <a:srgbClr val="FFFF00"/>
                </a:solidFill>
              </a:rPr>
              <a:t>Секоја од овие цртички е </a:t>
            </a:r>
          </a:p>
          <a:p>
            <a:pPr algn="ctr">
              <a:spcBef>
                <a:spcPct val="50000"/>
              </a:spcBef>
            </a:pPr>
            <a:r>
              <a:rPr lang="mk-MK">
                <a:solidFill>
                  <a:srgbClr val="FFFF00"/>
                </a:solidFill>
              </a:rPr>
              <a:t> </a:t>
            </a:r>
            <a:r>
              <a:rPr lang="mk-MK" b="1">
                <a:solidFill>
                  <a:srgbClr val="FFFF00"/>
                </a:solidFill>
              </a:rPr>
              <a:t>1 минута</a:t>
            </a:r>
            <a:endParaRPr lang="en-GB" b="1">
              <a:solidFill>
                <a:srgbClr val="FFFF00"/>
              </a:solidFill>
            </a:endParaRPr>
          </a:p>
        </p:txBody>
      </p:sp>
      <p:sp>
        <p:nvSpPr>
          <p:cNvPr id="3084" name="Text Box 12"/>
          <p:cNvSpPr txBox="1">
            <a:spLocks noChangeArrowheads="1"/>
          </p:cNvSpPr>
          <p:nvPr/>
        </p:nvSpPr>
        <p:spPr bwMode="auto">
          <a:xfrm>
            <a:off x="900113" y="5734050"/>
            <a:ext cx="7559675" cy="366713"/>
          </a:xfrm>
          <a:prstGeom prst="rect">
            <a:avLst/>
          </a:prstGeom>
          <a:noFill/>
          <a:ln w="9525">
            <a:noFill/>
            <a:miter lim="800000"/>
            <a:headEnd/>
            <a:tailEnd/>
          </a:ln>
        </p:spPr>
        <p:txBody>
          <a:bodyPr>
            <a:spAutoFit/>
          </a:bodyPr>
          <a:lstStyle/>
          <a:p>
            <a:pPr>
              <a:spcBef>
                <a:spcPct val="50000"/>
              </a:spcBef>
            </a:pPr>
            <a:r>
              <a:rPr lang="mk-MK" b="1">
                <a:solidFill>
                  <a:srgbClr val="FFFF00"/>
                </a:solidFill>
              </a:rPr>
              <a:t>Има</a:t>
            </a:r>
            <a:r>
              <a:rPr lang="en-GB" b="1">
                <a:solidFill>
                  <a:srgbClr val="FFFF00"/>
                </a:solidFill>
              </a:rPr>
              <a:t> 60 </a:t>
            </a:r>
            <a:r>
              <a:rPr lang="mk-MK" b="1">
                <a:solidFill>
                  <a:srgbClr val="FFFF00"/>
                </a:solidFill>
              </a:rPr>
              <a:t>минути во 1 час</a:t>
            </a:r>
            <a:r>
              <a:rPr lang="en-GB" b="1">
                <a:solidFill>
                  <a:srgbClr val="FFFF00"/>
                </a:solidFill>
              </a:rPr>
              <a:t>!</a:t>
            </a:r>
          </a:p>
        </p:txBody>
      </p:sp>
      <p:sp>
        <p:nvSpPr>
          <p:cNvPr id="3085" name="Text Box 13"/>
          <p:cNvSpPr txBox="1">
            <a:spLocks noChangeArrowheads="1"/>
          </p:cNvSpPr>
          <p:nvPr/>
        </p:nvSpPr>
        <p:spPr bwMode="auto">
          <a:xfrm>
            <a:off x="7092950" y="4076700"/>
            <a:ext cx="1871663" cy="1200150"/>
          </a:xfrm>
          <a:prstGeom prst="rect">
            <a:avLst/>
          </a:prstGeom>
          <a:noFill/>
          <a:ln w="9525">
            <a:noFill/>
            <a:miter lim="800000"/>
            <a:headEnd/>
            <a:tailEnd/>
          </a:ln>
        </p:spPr>
        <p:txBody>
          <a:bodyPr>
            <a:spAutoFit/>
          </a:bodyPr>
          <a:lstStyle/>
          <a:p>
            <a:pPr>
              <a:spcBef>
                <a:spcPct val="50000"/>
              </a:spcBef>
            </a:pPr>
            <a:r>
              <a:rPr lang="mk-MK" b="1">
                <a:solidFill>
                  <a:srgbClr val="FFFF00"/>
                </a:solidFill>
              </a:rPr>
              <a:t>Растојанието меѓу секој два броја е</a:t>
            </a:r>
            <a:r>
              <a:rPr lang="en-GB" b="1">
                <a:solidFill>
                  <a:srgbClr val="FFFF00"/>
                </a:solidFill>
              </a:rPr>
              <a:t> 5 </a:t>
            </a:r>
            <a:r>
              <a:rPr lang="mk-MK" b="1">
                <a:solidFill>
                  <a:srgbClr val="FFFF00"/>
                </a:solidFill>
              </a:rPr>
              <a:t>минути</a:t>
            </a:r>
            <a:r>
              <a:rPr lang="en-GB" b="1">
                <a:solidFill>
                  <a:srgbClr val="FFFF00"/>
                </a:solidFill>
              </a:rPr>
              <a:t>-.</a:t>
            </a:r>
          </a:p>
        </p:txBody>
      </p:sp>
      <p:sp>
        <p:nvSpPr>
          <p:cNvPr id="3086" name="Line 14"/>
          <p:cNvSpPr>
            <a:spLocks noChangeShapeType="1"/>
          </p:cNvSpPr>
          <p:nvPr/>
        </p:nvSpPr>
        <p:spPr bwMode="auto">
          <a:xfrm flipH="1">
            <a:off x="6011863" y="4437063"/>
            <a:ext cx="1008062" cy="215900"/>
          </a:xfrm>
          <a:prstGeom prst="line">
            <a:avLst/>
          </a:prstGeom>
          <a:noFill/>
          <a:ln w="9525">
            <a:solidFill>
              <a:schemeClr val="tx1"/>
            </a:solidFill>
            <a:round/>
            <a:headEnd/>
            <a:tailEnd type="triangle" w="med" len="med"/>
          </a:ln>
        </p:spPr>
        <p:txBody>
          <a:bodyPr/>
          <a:lstStyle/>
          <a:p>
            <a:endParaRPr lang="en-US"/>
          </a:p>
        </p:txBody>
      </p:sp>
      <p:sp>
        <p:nvSpPr>
          <p:cNvPr id="3087" name="Line 15"/>
          <p:cNvSpPr>
            <a:spLocks noChangeShapeType="1"/>
          </p:cNvSpPr>
          <p:nvPr/>
        </p:nvSpPr>
        <p:spPr bwMode="auto">
          <a:xfrm flipH="1" flipV="1">
            <a:off x="6300788" y="3789363"/>
            <a:ext cx="792162" cy="576262"/>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diamond(in)">
                                      <p:cBhvr>
                                        <p:cTn id="7" dur="20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80"/>
                                        </p:tgtEl>
                                        <p:attrNameLst>
                                          <p:attrName>style.visibility</p:attrName>
                                        </p:attrNameLst>
                                      </p:cBhvr>
                                      <p:to>
                                        <p:strVal val="visible"/>
                                      </p:to>
                                    </p:set>
                                    <p:anim calcmode="lin" valueType="num">
                                      <p:cBhvr additive="base">
                                        <p:cTn id="12" dur="500" fill="hold"/>
                                        <p:tgtEl>
                                          <p:spTgt spid="3080"/>
                                        </p:tgtEl>
                                        <p:attrNameLst>
                                          <p:attrName>ppt_x</p:attrName>
                                        </p:attrNameLst>
                                      </p:cBhvr>
                                      <p:tavLst>
                                        <p:tav tm="0">
                                          <p:val>
                                            <p:strVal val="#ppt_x"/>
                                          </p:val>
                                        </p:tav>
                                        <p:tav tm="100000">
                                          <p:val>
                                            <p:strVal val="#ppt_x"/>
                                          </p:val>
                                        </p:tav>
                                      </p:tavLst>
                                    </p:anim>
                                    <p:anim calcmode="lin" valueType="num">
                                      <p:cBhvr additive="base">
                                        <p:cTn id="13" dur="500" fill="hold"/>
                                        <p:tgtEl>
                                          <p:spTgt spid="308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081"/>
                                        </p:tgtEl>
                                        <p:attrNameLst>
                                          <p:attrName>style.visibility</p:attrName>
                                        </p:attrNameLst>
                                      </p:cBhvr>
                                      <p:to>
                                        <p:strVal val="visible"/>
                                      </p:to>
                                    </p:set>
                                    <p:animEffect transition="in" filter="diamond(in)">
                                      <p:cBhvr>
                                        <p:cTn id="18" dur="2000"/>
                                        <p:tgtEl>
                                          <p:spTgt spid="3081"/>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1" nodeType="clickEffect">
                                  <p:stCondLst>
                                    <p:cond delay="0"/>
                                  </p:stCondLst>
                                  <p:childTnLst>
                                    <p:animScale>
                                      <p:cBhvr>
                                        <p:cTn id="22" dur="2000" fill="hold"/>
                                        <p:tgtEl>
                                          <p:spTgt spid="3081"/>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082"/>
                                        </p:tgtEl>
                                        <p:attrNameLst>
                                          <p:attrName>style.visibility</p:attrName>
                                        </p:attrNameLst>
                                      </p:cBhvr>
                                      <p:to>
                                        <p:strVal val="visible"/>
                                      </p:to>
                                    </p:set>
                                    <p:animEffect transition="in" filter="box(in)">
                                      <p:cBhvr>
                                        <p:cTn id="27" dur="500"/>
                                        <p:tgtEl>
                                          <p:spTgt spid="308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084">
                                            <p:txEl>
                                              <p:pRg st="0" end="0"/>
                                            </p:txEl>
                                          </p:spTgt>
                                        </p:tgtEl>
                                        <p:attrNameLst>
                                          <p:attrName>style.visibility</p:attrName>
                                        </p:attrNameLst>
                                      </p:cBhvr>
                                      <p:to>
                                        <p:strVal val="visible"/>
                                      </p:to>
                                    </p:set>
                                    <p:animEffect transition="in" filter="blinds(horizontal)">
                                      <p:cBhvr>
                                        <p:cTn id="32" dur="500"/>
                                        <p:tgtEl>
                                          <p:spTgt spid="308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085">
                                            <p:txEl>
                                              <p:pRg st="0" end="0"/>
                                            </p:txEl>
                                          </p:spTgt>
                                        </p:tgtEl>
                                        <p:attrNameLst>
                                          <p:attrName>style.visibility</p:attrName>
                                        </p:attrNameLst>
                                      </p:cBhvr>
                                      <p:to>
                                        <p:strVal val="visible"/>
                                      </p:to>
                                    </p:set>
                                    <p:animEffect transition="in" filter="dissolve">
                                      <p:cBhvr>
                                        <p:cTn id="37" dur="500"/>
                                        <p:tgtEl>
                                          <p:spTgt spid="308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087"/>
                                        </p:tgtEl>
                                        <p:attrNameLst>
                                          <p:attrName>style.visibility</p:attrName>
                                        </p:attrNameLst>
                                      </p:cBhvr>
                                      <p:to>
                                        <p:strVal val="visible"/>
                                      </p:to>
                                    </p:set>
                                    <p:animEffect transition="in" filter="box(in)">
                                      <p:cBhvr>
                                        <p:cTn id="42" dur="500"/>
                                        <p:tgtEl>
                                          <p:spTgt spid="3087"/>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086"/>
                                        </p:tgtEl>
                                        <p:attrNameLst>
                                          <p:attrName>style.visibility</p:attrName>
                                        </p:attrNameLst>
                                      </p:cBhvr>
                                      <p:to>
                                        <p:strVal val="visible"/>
                                      </p:to>
                                    </p:set>
                                    <p:animEffect transition="in" filter="box(in)">
                                      <p:cBhvr>
                                        <p:cTn id="47" dur="500"/>
                                        <p:tgtEl>
                                          <p:spTgt spid="3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P spid="3080" grpId="0" animBg="1"/>
      <p:bldP spid="3081" grpId="0" animBg="1"/>
      <p:bldP spid="3081" grpId="1" animBg="1"/>
      <p:bldP spid="3082" grpId="0"/>
      <p:bldP spid="3086" grpId="0" animBg="1"/>
      <p:bldP spid="30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fontAlgn="auto">
              <a:spcAft>
                <a:spcPts val="0"/>
              </a:spcAft>
              <a:defRPr/>
            </a:pPr>
            <a:r>
              <a:rPr lang="mk-MK" smtClean="0">
                <a:solidFill>
                  <a:srgbClr val="FFFF00"/>
                </a:solidFill>
                <a:latin typeface="Comic Sans MS" pitchFamily="66" charset="0"/>
              </a:rPr>
              <a:t>Што е со малата стрелка</a:t>
            </a:r>
            <a:r>
              <a:rPr lang="en-GB" smtClean="0">
                <a:solidFill>
                  <a:srgbClr val="FFFF00"/>
                </a:solidFill>
                <a:latin typeface="Comic Sans MS" pitchFamily="66" charset="0"/>
              </a:rPr>
              <a:t>?</a:t>
            </a:r>
          </a:p>
        </p:txBody>
      </p:sp>
      <p:pic>
        <p:nvPicPr>
          <p:cNvPr id="11267" name="Picture 4" descr="clockface"/>
          <p:cNvPicPr>
            <a:picLocks noChangeAspect="1" noChangeArrowheads="1"/>
          </p:cNvPicPr>
          <p:nvPr/>
        </p:nvPicPr>
        <p:blipFill>
          <a:blip r:embed="rId3" cstate="print"/>
          <a:srcRect/>
          <a:stretch>
            <a:fillRect/>
          </a:stretch>
        </p:blipFill>
        <p:spPr bwMode="auto">
          <a:xfrm>
            <a:off x="2339975" y="1196975"/>
            <a:ext cx="4676775" cy="5057775"/>
          </a:xfrm>
          <a:prstGeom prst="rect">
            <a:avLst/>
          </a:prstGeom>
          <a:noFill/>
          <a:ln w="9525">
            <a:noFill/>
            <a:miter lim="800000"/>
            <a:headEnd/>
            <a:tailEnd/>
          </a:ln>
        </p:spPr>
      </p:pic>
      <p:sp>
        <p:nvSpPr>
          <p:cNvPr id="11268" name="Oval 5"/>
          <p:cNvSpPr>
            <a:spLocks noChangeArrowheads="1"/>
          </p:cNvSpPr>
          <p:nvPr/>
        </p:nvSpPr>
        <p:spPr bwMode="auto">
          <a:xfrm>
            <a:off x="3492500" y="2636838"/>
            <a:ext cx="2303463" cy="2232025"/>
          </a:xfrm>
          <a:prstGeom prst="ellipse">
            <a:avLst/>
          </a:prstGeom>
          <a:solidFill>
            <a:schemeClr val="bg1"/>
          </a:solidFill>
          <a:ln w="9525">
            <a:noFill/>
            <a:round/>
            <a:headEnd/>
            <a:tailEnd/>
          </a:ln>
        </p:spPr>
        <p:txBody>
          <a:bodyPr wrap="none" anchor="ctr"/>
          <a:lstStyle/>
          <a:p>
            <a:endParaRPr lang="en-US"/>
          </a:p>
        </p:txBody>
      </p:sp>
      <p:sp>
        <p:nvSpPr>
          <p:cNvPr id="11269" name="Line 6"/>
          <p:cNvSpPr>
            <a:spLocks noChangeShapeType="1"/>
          </p:cNvSpPr>
          <p:nvPr/>
        </p:nvSpPr>
        <p:spPr bwMode="auto">
          <a:xfrm flipV="1">
            <a:off x="4643438" y="2133600"/>
            <a:ext cx="73025" cy="1727200"/>
          </a:xfrm>
          <a:prstGeom prst="line">
            <a:avLst/>
          </a:prstGeom>
          <a:noFill/>
          <a:ln w="38100">
            <a:solidFill>
              <a:schemeClr val="tx1"/>
            </a:solidFill>
            <a:round/>
            <a:headEnd/>
            <a:tailEnd type="triangle" w="med" len="med"/>
          </a:ln>
        </p:spPr>
        <p:txBody>
          <a:bodyPr/>
          <a:lstStyle/>
          <a:p>
            <a:endParaRPr lang="en-US"/>
          </a:p>
        </p:txBody>
      </p:sp>
      <p:sp>
        <p:nvSpPr>
          <p:cNvPr id="11270" name="Line 7"/>
          <p:cNvSpPr>
            <a:spLocks noChangeShapeType="1"/>
          </p:cNvSpPr>
          <p:nvPr/>
        </p:nvSpPr>
        <p:spPr bwMode="auto">
          <a:xfrm>
            <a:off x="4643438" y="3860800"/>
            <a:ext cx="720725" cy="360363"/>
          </a:xfrm>
          <a:prstGeom prst="line">
            <a:avLst/>
          </a:prstGeom>
          <a:noFill/>
          <a:ln w="76200">
            <a:solidFill>
              <a:schemeClr val="tx1"/>
            </a:solidFill>
            <a:round/>
            <a:headEnd/>
            <a:tailEnd type="triangle" w="med" len="med"/>
          </a:ln>
        </p:spPr>
        <p:txBody>
          <a:bodyPr/>
          <a:lstStyle/>
          <a:p>
            <a:endParaRPr lang="en-US"/>
          </a:p>
        </p:txBody>
      </p:sp>
      <p:sp>
        <p:nvSpPr>
          <p:cNvPr id="4105" name="Line 9"/>
          <p:cNvSpPr>
            <a:spLocks noChangeShapeType="1"/>
          </p:cNvSpPr>
          <p:nvPr/>
        </p:nvSpPr>
        <p:spPr bwMode="auto">
          <a:xfrm flipH="1">
            <a:off x="4932363" y="2708275"/>
            <a:ext cx="2016125" cy="1225550"/>
          </a:xfrm>
          <a:prstGeom prst="line">
            <a:avLst/>
          </a:prstGeom>
          <a:noFill/>
          <a:ln w="9525">
            <a:solidFill>
              <a:schemeClr val="tx1"/>
            </a:solidFill>
            <a:round/>
            <a:headEnd/>
            <a:tailEnd type="triangle" w="med" len="med"/>
          </a:ln>
        </p:spPr>
        <p:txBody>
          <a:bodyPr/>
          <a:lstStyle/>
          <a:p>
            <a:endParaRPr lang="en-US"/>
          </a:p>
        </p:txBody>
      </p:sp>
      <p:sp>
        <p:nvSpPr>
          <p:cNvPr id="11272" name="Text Box 10"/>
          <p:cNvSpPr txBox="1">
            <a:spLocks noChangeArrowheads="1"/>
          </p:cNvSpPr>
          <p:nvPr/>
        </p:nvSpPr>
        <p:spPr bwMode="auto">
          <a:xfrm>
            <a:off x="6877050" y="2060575"/>
            <a:ext cx="1943100" cy="1477963"/>
          </a:xfrm>
          <a:prstGeom prst="rect">
            <a:avLst/>
          </a:prstGeom>
          <a:noFill/>
          <a:ln w="9525">
            <a:noFill/>
            <a:miter lim="800000"/>
            <a:headEnd/>
            <a:tailEnd/>
          </a:ln>
        </p:spPr>
        <p:txBody>
          <a:bodyPr>
            <a:spAutoFit/>
          </a:bodyPr>
          <a:lstStyle/>
          <a:p>
            <a:pPr>
              <a:spcBef>
                <a:spcPct val="50000"/>
              </a:spcBef>
            </a:pPr>
            <a:r>
              <a:rPr lang="mk-MK" b="1">
                <a:solidFill>
                  <a:srgbClr val="FFFF00"/>
                </a:solidFill>
              </a:rPr>
              <a:t>Малата стрелка го покажува часот и се движи бавно !</a:t>
            </a:r>
            <a:endParaRPr lang="en-GB" b="1">
              <a:solidFill>
                <a:srgbClr val="FFFF00"/>
              </a:solidFill>
            </a:endParaRPr>
          </a:p>
        </p:txBody>
      </p:sp>
      <p:sp>
        <p:nvSpPr>
          <p:cNvPr id="4107" name="Line 11"/>
          <p:cNvSpPr>
            <a:spLocks noChangeShapeType="1"/>
          </p:cNvSpPr>
          <p:nvPr/>
        </p:nvSpPr>
        <p:spPr bwMode="auto">
          <a:xfrm flipV="1">
            <a:off x="2555875" y="5084763"/>
            <a:ext cx="1223963" cy="360362"/>
          </a:xfrm>
          <a:prstGeom prst="line">
            <a:avLst/>
          </a:prstGeom>
          <a:noFill/>
          <a:ln w="9525">
            <a:solidFill>
              <a:schemeClr val="tx1"/>
            </a:solidFill>
            <a:round/>
            <a:headEnd/>
            <a:tailEnd type="triangle" w="med" len="med"/>
          </a:ln>
        </p:spPr>
        <p:txBody>
          <a:bodyPr/>
          <a:lstStyle/>
          <a:p>
            <a:endParaRPr lang="en-US"/>
          </a:p>
        </p:txBody>
      </p:sp>
      <p:sp>
        <p:nvSpPr>
          <p:cNvPr id="4108" name="Line 12"/>
          <p:cNvSpPr>
            <a:spLocks noChangeShapeType="1"/>
          </p:cNvSpPr>
          <p:nvPr/>
        </p:nvSpPr>
        <p:spPr bwMode="auto">
          <a:xfrm flipV="1">
            <a:off x="2195513" y="4508500"/>
            <a:ext cx="1008062" cy="215900"/>
          </a:xfrm>
          <a:prstGeom prst="line">
            <a:avLst/>
          </a:prstGeom>
          <a:noFill/>
          <a:ln w="9525">
            <a:solidFill>
              <a:schemeClr val="tx1"/>
            </a:solidFill>
            <a:round/>
            <a:headEnd/>
            <a:tailEnd type="triangle" w="med" len="med"/>
          </a:ln>
        </p:spPr>
        <p:txBody>
          <a:bodyPr/>
          <a:lstStyle/>
          <a:p>
            <a:endParaRPr lang="en-US"/>
          </a:p>
        </p:txBody>
      </p:sp>
      <p:sp>
        <p:nvSpPr>
          <p:cNvPr id="4109" name="Text Box 13"/>
          <p:cNvSpPr txBox="1">
            <a:spLocks noChangeArrowheads="1"/>
          </p:cNvSpPr>
          <p:nvPr/>
        </p:nvSpPr>
        <p:spPr bwMode="auto">
          <a:xfrm>
            <a:off x="395288" y="4365625"/>
            <a:ext cx="2160587" cy="1200150"/>
          </a:xfrm>
          <a:prstGeom prst="rect">
            <a:avLst/>
          </a:prstGeom>
          <a:noFill/>
          <a:ln w="9525">
            <a:noFill/>
            <a:miter lim="800000"/>
            <a:headEnd/>
            <a:tailEnd/>
          </a:ln>
        </p:spPr>
        <p:txBody>
          <a:bodyPr>
            <a:spAutoFit/>
          </a:bodyPr>
          <a:lstStyle/>
          <a:p>
            <a:pPr>
              <a:spcBef>
                <a:spcPct val="50000"/>
              </a:spcBef>
            </a:pPr>
            <a:r>
              <a:rPr lang="mk-MK" b="1">
                <a:solidFill>
                  <a:srgbClr val="FFFF00"/>
                </a:solidFill>
              </a:rPr>
              <a:t>И треба цел час да се придвижи од еден до друг број!</a:t>
            </a:r>
            <a:endParaRPr lang="en-GB"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animEffect transition="in" filter="checkerboard(across)">
                                      <p:cBhvr>
                                        <p:cTn id="7" dur="500"/>
                                        <p:tgtEl>
                                          <p:spTgt spid="410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107"/>
                                        </p:tgtEl>
                                        <p:attrNameLst>
                                          <p:attrName>style.visibility</p:attrName>
                                        </p:attrNameLst>
                                      </p:cBhvr>
                                      <p:to>
                                        <p:strVal val="visible"/>
                                      </p:to>
                                    </p:set>
                                    <p:animEffect transition="in" filter="diamond(in)">
                                      <p:cBhvr>
                                        <p:cTn id="12" dur="2000"/>
                                        <p:tgtEl>
                                          <p:spTgt spid="410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108"/>
                                        </p:tgtEl>
                                        <p:attrNameLst>
                                          <p:attrName>style.visibility</p:attrName>
                                        </p:attrNameLst>
                                      </p:cBhvr>
                                      <p:to>
                                        <p:strVal val="visible"/>
                                      </p:to>
                                    </p:set>
                                    <p:animEffect transition="in" filter="diamond(in)">
                                      <p:cBhvr>
                                        <p:cTn id="17" dur="2000"/>
                                        <p:tgtEl>
                                          <p:spTgt spid="410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109"/>
                                        </p:tgtEl>
                                        <p:attrNameLst>
                                          <p:attrName>style.visibility</p:attrName>
                                        </p:attrNameLst>
                                      </p:cBhvr>
                                      <p:to>
                                        <p:strVal val="visible"/>
                                      </p:to>
                                    </p:set>
                                    <p:animEffect transition="in" filter="dissolve">
                                      <p:cBhvr>
                                        <p:cTn id="22" dur="500"/>
                                        <p:tgtEl>
                                          <p:spTgt spid="4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5" grpId="0" animBg="1"/>
      <p:bldP spid="4107" grpId="0" animBg="1"/>
      <p:bldP spid="4108" grpId="0" animBg="1"/>
      <p:bldP spid="410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TotalTime>
  <Words>338</Words>
  <Application>Microsoft Office PowerPoint</Application>
  <PresentationFormat>On-screen Show (4:3)</PresentationFormat>
  <Paragraphs>39</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Foundry</vt:lpstr>
      <vt:lpstr>Мерење на време</vt:lpstr>
      <vt:lpstr>Мерење на времето во минатото</vt:lpstr>
      <vt:lpstr>Мерење на времето во минатото</vt:lpstr>
      <vt:lpstr>Мерење на времето во минатото</vt:lpstr>
      <vt:lpstr>Мерење на времето во минатото</vt:lpstr>
      <vt:lpstr>Кога се појавил часовникот</vt:lpstr>
      <vt:lpstr>Како го читаме времето од часовник !</vt:lpstr>
      <vt:lpstr>минута</vt:lpstr>
      <vt:lpstr>Што е со малата стрелка?</vt:lpstr>
      <vt:lpstr>Како се чита времето…</vt:lpstr>
      <vt:lpstr>Колку покажува часовникот?</vt:lpstr>
      <vt:lpstr>Колку е часот?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Мерење на време</dc:title>
  <dc:creator>d</dc:creator>
  <cp:lastModifiedBy>User</cp:lastModifiedBy>
  <cp:revision>2</cp:revision>
  <dcterms:created xsi:type="dcterms:W3CDTF">2011-12-11T18:14:55Z</dcterms:created>
  <dcterms:modified xsi:type="dcterms:W3CDTF">2014-11-13T13:32:47Z</dcterms:modified>
</cp:coreProperties>
</file>