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5.jpeg" ContentType="image/jpeg"/>
  <Override PartName="/ppt/media/image4.png" ContentType="image/png"/>
  <Override PartName="/ppt/media/image5.png" ContentType="image/png"/>
  <Override PartName="/ppt/media/image26.gif" ContentType="image/gif"/>
  <Override PartName="/ppt/media/image6.png" ContentType="image/png"/>
  <Override PartName="/ppt/media/image7.png" ContentType="image/png"/>
  <Override PartName="/ppt/media/image62.jpeg" ContentType="image/jpeg"/>
  <Override PartName="/ppt/media/image8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png" ContentType="image/png"/>
  <Override PartName="/ppt/media/image12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20.png" ContentType="image/png"/>
  <Override PartName="/ppt/media/image21.png" ContentType="image/png"/>
  <Override PartName="/ppt/media/image58.jpeg" ContentType="image/jpeg"/>
  <Override PartName="/ppt/media/image22.png" ContentType="image/png"/>
  <Override PartName="/ppt/media/image23.png" ContentType="image/png"/>
  <Override PartName="/ppt/media/image47.jpeg" ContentType="image/jpeg"/>
  <Override PartName="/ppt/media/image25.png" ContentType="image/png"/>
  <Override PartName="/ppt/media/image36.jpeg" ContentType="image/jpeg"/>
  <Override PartName="/ppt/media/image27.jpeg" ContentType="image/jpeg"/>
  <Override PartName="/ppt/media/image28.jpeg" ContentType="image/jpeg"/>
  <Override PartName="/ppt/media/image57.png" ContentType="image/png"/>
  <Override PartName="/ppt/media/image30.jpeg" ContentType="image/jpeg"/>
  <Override PartName="/ppt/media/image32.png" ContentType="image/png"/>
  <Override PartName="/ppt/media/image31.png" ContentType="image/png"/>
  <Override PartName="/ppt/media/image59.jpeg" ContentType="image/jpeg"/>
  <Override PartName="/ppt/media/image33.png" ContentType="image/png"/>
  <Override PartName="/ppt/media/image48.jpeg" ContentType="image/jpeg"/>
  <Override PartName="/ppt/media/image34.png" ContentType="image/png"/>
  <Override PartName="/ppt/media/image35.png" ContentType="image/png"/>
  <Override PartName="/ppt/media/image37.jpeg" ContentType="image/jpeg"/>
  <Override PartName="/ppt/media/image38.png" ContentType="image/png"/>
  <Override PartName="/ppt/media/image54.jpeg" ContentType="image/jpeg"/>
  <Override PartName="/ppt/media/image39.png" ContentType="image/png"/>
  <Override PartName="/ppt/media/image40.png" ContentType="image/png"/>
  <Override PartName="/ppt/media/image61.gif" ContentType="image/gif"/>
  <Override PartName="/ppt/media/image41.jpeg" ContentType="image/jpeg"/>
  <Override PartName="/ppt/media/image42.png" ContentType="image/png"/>
  <Override PartName="/ppt/media/image43.png" ContentType="image/png"/>
  <Override PartName="/ppt/media/image49.jpeg" ContentType="image/jpeg"/>
  <Override PartName="/ppt/media/image44.jpeg" ContentType="image/jpeg"/>
  <Override PartName="/ppt/media/image60.png" ContentType="image/png"/>
  <Override PartName="/ppt/media/image46.jpeg" ContentType="image/jpe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5.png" ContentType="image/png"/>
  <Override PartName="/ppt/media/image56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240"/>
            <a:ext cx="8228880" cy="114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440" cy="3976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jpeg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jpeg"/><Relationship Id="rId1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jpe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image" Target="../media/image46.jpeg"/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jpeg"/><Relationship Id="rId1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6" Type="http://schemas.openxmlformats.org/officeDocument/2006/relationships/image" Target="../media/image60.png"/><Relationship Id="rId7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jpeg"/><Relationship Id="rId13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61.gif"/><Relationship Id="rId2" Type="http://schemas.openxmlformats.org/officeDocument/2006/relationships/slideLayout" Target="../slideLayouts/slideLayout16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3.png"/><Relationship Id="rId12" Type="http://schemas.openxmlformats.org/officeDocument/2006/relationships/image" Target="../media/image24.jpeg"/><Relationship Id="rId1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gif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571320" y="2143080"/>
            <a:ext cx="8000280" cy="48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301"/>
              </a:spcBef>
            </a:pP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                                  </a:t>
            </a:r>
            <a:r>
              <a:rPr b="0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ИМЕНКИ </a:t>
            </a:r>
            <a:endParaRPr b="0" lang="en-US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CustomShape 1"/>
          <p:cNvSpPr/>
          <p:nvPr/>
        </p:nvSpPr>
        <p:spPr>
          <a:xfrm>
            <a:off x="571680" y="357120"/>
            <a:ext cx="785736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50000"/>
              </a:lnSpc>
            </a:pPr>
            <a:r>
              <a:rPr b="1" lang="en-US" sz="1800" spc="-1" strike="noStrike">
                <a:solidFill>
                  <a:srgbClr val="823634"/>
                </a:solidFill>
                <a:latin typeface="Arial"/>
                <a:ea typeface="DejaVu Sans"/>
              </a:rPr>
              <a:t>Од понудените зборови издвои ги именките, а потоа напиши краток текст во кој ќе ги употребиш именките.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7" name="CustomShape 2"/>
          <p:cNvSpPr/>
          <p:nvPr/>
        </p:nvSpPr>
        <p:spPr>
          <a:xfrm>
            <a:off x="1428840" y="1714680"/>
            <a:ext cx="17089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велосипед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8" name="CustomShape 3"/>
          <p:cNvSpPr/>
          <p:nvPr/>
        </p:nvSpPr>
        <p:spPr>
          <a:xfrm>
            <a:off x="3857760" y="2357280"/>
            <a:ext cx="107100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сино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9" name="CustomShape 4"/>
          <p:cNvSpPr/>
          <p:nvPr/>
        </p:nvSpPr>
        <p:spPr>
          <a:xfrm>
            <a:off x="714240" y="2928960"/>
            <a:ext cx="192816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продавница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0" name="CustomShape 5"/>
          <p:cNvSpPr/>
          <p:nvPr/>
        </p:nvSpPr>
        <p:spPr>
          <a:xfrm>
            <a:off x="3214800" y="4786200"/>
            <a:ext cx="19612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книга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1" name="CustomShape 6"/>
          <p:cNvSpPr/>
          <p:nvPr/>
        </p:nvSpPr>
        <p:spPr>
          <a:xfrm>
            <a:off x="4714920" y="3857760"/>
            <a:ext cx="12265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небо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2" name="CustomShape 7"/>
          <p:cNvSpPr/>
          <p:nvPr/>
        </p:nvSpPr>
        <p:spPr>
          <a:xfrm>
            <a:off x="5857920" y="1928880"/>
            <a:ext cx="11422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Филип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3" name="CustomShape 8"/>
          <p:cNvSpPr/>
          <p:nvPr/>
        </p:nvSpPr>
        <p:spPr>
          <a:xfrm>
            <a:off x="2643120" y="3571920"/>
            <a:ext cx="13597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среќен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4" name="CustomShape 9"/>
          <p:cNvSpPr/>
          <p:nvPr/>
        </p:nvSpPr>
        <p:spPr>
          <a:xfrm>
            <a:off x="5643720" y="5643720"/>
            <a:ext cx="11818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сонце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5" name="CustomShape 10"/>
          <p:cNvSpPr/>
          <p:nvPr/>
        </p:nvSpPr>
        <p:spPr>
          <a:xfrm>
            <a:off x="2500200" y="5929200"/>
            <a:ext cx="19612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зборува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6" name="CustomShape 11"/>
          <p:cNvSpPr/>
          <p:nvPr/>
        </p:nvSpPr>
        <p:spPr>
          <a:xfrm>
            <a:off x="1071720" y="4857840"/>
            <a:ext cx="121356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дрво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7" name="CustomShape 12"/>
          <p:cNvSpPr/>
          <p:nvPr/>
        </p:nvSpPr>
        <p:spPr>
          <a:xfrm>
            <a:off x="6643800" y="3143160"/>
            <a:ext cx="16088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клупа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8" name="CustomShape 13"/>
          <p:cNvSpPr/>
          <p:nvPr/>
        </p:nvSpPr>
        <p:spPr>
          <a:xfrm>
            <a:off x="6572160" y="4500720"/>
            <a:ext cx="11581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пее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39" name="CustomShape 14"/>
          <p:cNvSpPr/>
          <p:nvPr/>
        </p:nvSpPr>
        <p:spPr>
          <a:xfrm>
            <a:off x="1428840" y="1714320"/>
            <a:ext cx="171396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велосипед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0" name="CustomShape 15"/>
          <p:cNvSpPr/>
          <p:nvPr/>
        </p:nvSpPr>
        <p:spPr>
          <a:xfrm>
            <a:off x="687240" y="2928960"/>
            <a:ext cx="19994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продавница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1" name="CustomShape 16"/>
          <p:cNvSpPr/>
          <p:nvPr/>
        </p:nvSpPr>
        <p:spPr>
          <a:xfrm>
            <a:off x="3214800" y="4786200"/>
            <a:ext cx="19612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книга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2" name="CustomShape 17"/>
          <p:cNvSpPr/>
          <p:nvPr/>
        </p:nvSpPr>
        <p:spPr>
          <a:xfrm>
            <a:off x="4714920" y="3857760"/>
            <a:ext cx="12265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небо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3" name="CustomShape 18"/>
          <p:cNvSpPr/>
          <p:nvPr/>
        </p:nvSpPr>
        <p:spPr>
          <a:xfrm>
            <a:off x="5857920" y="1928880"/>
            <a:ext cx="112320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Филип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4" name="CustomShape 19"/>
          <p:cNvSpPr/>
          <p:nvPr/>
        </p:nvSpPr>
        <p:spPr>
          <a:xfrm>
            <a:off x="5643720" y="5643720"/>
            <a:ext cx="11818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сонце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5" name="CustomShape 20"/>
          <p:cNvSpPr/>
          <p:nvPr/>
        </p:nvSpPr>
        <p:spPr>
          <a:xfrm>
            <a:off x="1071360" y="4857840"/>
            <a:ext cx="121356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дрво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6" name="CustomShape 21"/>
          <p:cNvSpPr/>
          <p:nvPr/>
        </p:nvSpPr>
        <p:spPr>
          <a:xfrm>
            <a:off x="6643800" y="3143160"/>
            <a:ext cx="16088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клупа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52" dur="indefinite" restart="never" nodeType="tmRoot">
          <p:childTnLst>
            <p:seq>
              <p:cTn id="553" dur="indefinite" nodeType="mainSeq">
                <p:childTnLst>
                  <p:par>
                    <p:cTn id="554" nodeType="clickEffect" fill="hold">
                      <p:stCondLst>
                        <p:cond delay="indefinite"/>
                      </p:stCondLst>
                      <p:childTnLst>
                        <p:par>
                          <p:cTn id="5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6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5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9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6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64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5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67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7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73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7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nodeType="with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7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CustomShape 1"/>
          <p:cNvSpPr/>
          <p:nvPr/>
        </p:nvSpPr>
        <p:spPr>
          <a:xfrm>
            <a:off x="3429000" y="6093000"/>
            <a:ext cx="52142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Следуваат наставни ливчиња за проверка.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Arial"/>
              </a:rPr>
              <a:t>Да се претставиме!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971640" y="1484280"/>
            <a:ext cx="7200360" cy="4641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1" lang="en-US" sz="2800" spc="-1" strike="noStrike" u="sng">
                <a:solidFill>
                  <a:srgbClr val="000000"/>
                </a:solidFill>
                <a:uFillTx/>
                <a:latin typeface="Arial"/>
              </a:rPr>
              <a:t>Надополни ги речениците.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Моето име е________ __________.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Мајка ми се вика_________ 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Татко ми се вика_________ ________.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Имињата на моите наставнички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се________и 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Најдобар другар ми е_______ ________.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Живеам во__________.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Низ мојот град тече реката__________.</a:t>
            </a:r>
            <a:endParaRPr b="0" lang="en-US" sz="2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Microsoft YaHei"/>
              </a:rPr>
              <a:t>Блиску до градот е селото ____________.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3132000" y="2060640"/>
            <a:ext cx="2952000" cy="36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280160" y="1097280"/>
            <a:ext cx="5402880" cy="2285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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Препиши ги речениците правилно.</a:t>
            </a:r>
            <a:endParaRPr b="0" lang="en-US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Wingdings"/>
              </a:rPr>
              <a:t></a:t>
            </a: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Внимавај при пишувањето на имињата.</a:t>
            </a:r>
            <a:endParaRPr b="0" lang="en-US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281"/>
              </a:spcBef>
            </a:pPr>
            <a:endParaRPr b="0" lang="en-US" sz="1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ДЕВОЈЧЕТО АНА ЖИВЕЕ ВО СТРУГА.</a:t>
            </a: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НИЗ СКОПЈЕ ПОМИНУВА РЕКАТА ВАРДАР.</a:t>
            </a: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MAРА, БАБАТА ОД АНА, ЖИВЕЕ ВО БИТОЛА.</a:t>
            </a: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БАБА МАРА ИМА КУЧЕ БУБИ И МАЧКА ЉИЉИ.</a:t>
            </a: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360"/>
              </a:spcBef>
            </a:pPr>
            <a:endParaRPr b="0" lang="en-US" sz="16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00"/>
              </a:spcBef>
            </a:pP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Picture 41" descr="C:\Documents and Settings\Sandra &amp; Irena\Desktop\Čarobnjak i pauk1\Slika12.jpg"/>
          <p:cNvPicPr/>
          <p:nvPr/>
        </p:nvPicPr>
        <p:blipFill>
          <a:blip r:embed="rId1"/>
          <a:stretch/>
        </p:blipFill>
        <p:spPr>
          <a:xfrm>
            <a:off x="1187280" y="2060640"/>
            <a:ext cx="745560" cy="793080"/>
          </a:xfrm>
          <a:prstGeom prst="rect">
            <a:avLst/>
          </a:prstGeom>
          <a:ln w="9360">
            <a:noFill/>
          </a:ln>
        </p:spPr>
      </p:pic>
      <p:pic>
        <p:nvPicPr>
          <p:cNvPr id="253" name="Picture 40" descr="C:\Documents and Settings\Sandra &amp; Irena\Desktop\Čarobnjak i pauk1\Slika11.jpg"/>
          <p:cNvPicPr/>
          <p:nvPr/>
        </p:nvPicPr>
        <p:blipFill>
          <a:blip r:embed="rId2"/>
          <a:stretch/>
        </p:blipFill>
        <p:spPr>
          <a:xfrm>
            <a:off x="5394240" y="5286240"/>
            <a:ext cx="1451880" cy="967680"/>
          </a:xfrm>
          <a:prstGeom prst="rect">
            <a:avLst/>
          </a:prstGeom>
          <a:ln w="9360">
            <a:noFill/>
          </a:ln>
        </p:spPr>
      </p:pic>
      <p:pic>
        <p:nvPicPr>
          <p:cNvPr id="254" name="Picture 39" descr="C:\Documents and Settings\Sandra &amp; Irena\Desktop\Čarobnjak i pauk1\Slika10.jpg"/>
          <p:cNvPicPr/>
          <p:nvPr/>
        </p:nvPicPr>
        <p:blipFill>
          <a:blip r:embed="rId3"/>
          <a:stretch/>
        </p:blipFill>
        <p:spPr>
          <a:xfrm>
            <a:off x="3071880" y="5460840"/>
            <a:ext cx="356400" cy="685080"/>
          </a:xfrm>
          <a:prstGeom prst="rect">
            <a:avLst/>
          </a:prstGeom>
          <a:ln w="9360">
            <a:noFill/>
          </a:ln>
        </p:spPr>
      </p:pic>
      <p:pic>
        <p:nvPicPr>
          <p:cNvPr id="255" name="Picture 38" descr="C:\Documents and Settings\Sandra &amp; Irena\Desktop\Čarobnjak i pauk1\Slika15.jpg"/>
          <p:cNvPicPr/>
          <p:nvPr/>
        </p:nvPicPr>
        <p:blipFill>
          <a:blip r:embed="rId4"/>
          <a:stretch/>
        </p:blipFill>
        <p:spPr>
          <a:xfrm>
            <a:off x="714240" y="3643200"/>
            <a:ext cx="828000" cy="1466280"/>
          </a:xfrm>
          <a:prstGeom prst="rect">
            <a:avLst/>
          </a:prstGeom>
          <a:ln w="9360">
            <a:noFill/>
          </a:ln>
        </p:spPr>
      </p:pic>
      <p:sp>
        <p:nvSpPr>
          <p:cNvPr id="256" name="CustomShape 1"/>
          <p:cNvSpPr/>
          <p:nvPr/>
        </p:nvSpPr>
        <p:spPr>
          <a:xfrm>
            <a:off x="395280" y="189000"/>
            <a:ext cx="2571120" cy="165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</a:rPr>
              <a:t>Именувај ги сликичките и запиши ја именката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257" name="Picture 244" descr=""/>
          <p:cNvPicPr/>
          <p:nvPr/>
        </p:nvPicPr>
        <p:blipFill>
          <a:blip r:embed="rId5"/>
          <a:stretch/>
        </p:blipFill>
        <p:spPr>
          <a:xfrm>
            <a:off x="7380360" y="3860640"/>
            <a:ext cx="920160" cy="723240"/>
          </a:xfrm>
          <a:prstGeom prst="rect">
            <a:avLst/>
          </a:prstGeom>
          <a:ln w="9360">
            <a:noFill/>
          </a:ln>
        </p:spPr>
      </p:pic>
      <p:pic>
        <p:nvPicPr>
          <p:cNvPr id="258" name="Picture 245" descr=""/>
          <p:cNvPicPr/>
          <p:nvPr/>
        </p:nvPicPr>
        <p:blipFill>
          <a:blip r:embed="rId6"/>
          <a:stretch/>
        </p:blipFill>
        <p:spPr>
          <a:xfrm>
            <a:off x="5867280" y="476280"/>
            <a:ext cx="1173960" cy="932760"/>
          </a:xfrm>
          <a:prstGeom prst="rect">
            <a:avLst/>
          </a:prstGeom>
          <a:ln w="9360">
            <a:noFill/>
          </a:ln>
        </p:spPr>
      </p:pic>
      <p:pic>
        <p:nvPicPr>
          <p:cNvPr id="259" name="Picture 247" descr=""/>
          <p:cNvPicPr/>
          <p:nvPr/>
        </p:nvPicPr>
        <p:blipFill>
          <a:blip r:embed="rId7"/>
          <a:stretch/>
        </p:blipFill>
        <p:spPr>
          <a:xfrm>
            <a:off x="7451640" y="1916280"/>
            <a:ext cx="729360" cy="818280"/>
          </a:xfrm>
          <a:prstGeom prst="rect">
            <a:avLst/>
          </a:prstGeom>
          <a:ln w="9360">
            <a:noFill/>
          </a:ln>
        </p:spPr>
      </p:pic>
      <p:pic>
        <p:nvPicPr>
          <p:cNvPr id="260" name="Picture 248" descr=""/>
          <p:cNvPicPr/>
          <p:nvPr/>
        </p:nvPicPr>
        <p:blipFill>
          <a:blip r:embed="rId8"/>
          <a:stretch/>
        </p:blipFill>
        <p:spPr>
          <a:xfrm>
            <a:off x="4211640" y="1197000"/>
            <a:ext cx="748440" cy="824760"/>
          </a:xfrm>
          <a:prstGeom prst="rect">
            <a:avLst/>
          </a:prstGeom>
          <a:ln w="9360">
            <a:noFill/>
          </a:ln>
        </p:spPr>
      </p:pic>
      <p:sp>
        <p:nvSpPr>
          <p:cNvPr id="261" name="Line 2"/>
          <p:cNvSpPr/>
          <p:nvPr/>
        </p:nvSpPr>
        <p:spPr>
          <a:xfrm>
            <a:off x="1116000" y="3213000"/>
            <a:ext cx="1295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Line 3"/>
          <p:cNvSpPr/>
          <p:nvPr/>
        </p:nvSpPr>
        <p:spPr>
          <a:xfrm>
            <a:off x="468000" y="5373360"/>
            <a:ext cx="13669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Line 4"/>
          <p:cNvSpPr/>
          <p:nvPr/>
        </p:nvSpPr>
        <p:spPr>
          <a:xfrm>
            <a:off x="2555640" y="6524280"/>
            <a:ext cx="1511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5"/>
          <p:cNvSpPr/>
          <p:nvPr/>
        </p:nvSpPr>
        <p:spPr>
          <a:xfrm>
            <a:off x="2842920" y="4149720"/>
            <a:ext cx="15130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Line 6"/>
          <p:cNvSpPr/>
          <p:nvPr/>
        </p:nvSpPr>
        <p:spPr>
          <a:xfrm>
            <a:off x="5292720" y="4292280"/>
            <a:ext cx="12967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Line 7"/>
          <p:cNvSpPr/>
          <p:nvPr/>
        </p:nvSpPr>
        <p:spPr>
          <a:xfrm>
            <a:off x="3924000" y="2276280"/>
            <a:ext cx="12956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8"/>
          <p:cNvSpPr/>
          <p:nvPr/>
        </p:nvSpPr>
        <p:spPr>
          <a:xfrm>
            <a:off x="5508360" y="1628640"/>
            <a:ext cx="1656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Line 9"/>
          <p:cNvSpPr/>
          <p:nvPr/>
        </p:nvSpPr>
        <p:spPr>
          <a:xfrm>
            <a:off x="7092720" y="2997000"/>
            <a:ext cx="1727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Line 10"/>
          <p:cNvSpPr/>
          <p:nvPr/>
        </p:nvSpPr>
        <p:spPr>
          <a:xfrm>
            <a:off x="6876720" y="5084640"/>
            <a:ext cx="1727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Line 11"/>
          <p:cNvSpPr/>
          <p:nvPr/>
        </p:nvSpPr>
        <p:spPr>
          <a:xfrm>
            <a:off x="5292720" y="6524280"/>
            <a:ext cx="17287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Picture 37" descr="D:\My picture\sličice razne\katze.jpg"/>
          <p:cNvPicPr/>
          <p:nvPr/>
        </p:nvPicPr>
        <p:blipFill>
          <a:blip r:embed="rId9"/>
          <a:stretch/>
        </p:blipFill>
        <p:spPr>
          <a:xfrm>
            <a:off x="5292720" y="3357720"/>
            <a:ext cx="758160" cy="443880"/>
          </a:xfrm>
          <a:prstGeom prst="rect">
            <a:avLst/>
          </a:prstGeom>
          <a:ln w="9360">
            <a:noFill/>
          </a:ln>
        </p:spPr>
      </p:pic>
      <p:pic>
        <p:nvPicPr>
          <p:cNvPr id="272" name="Picture 37" descr="C:\Documents and Settings\Sandra &amp; Irena\Desktop\Čarobnjak i pauk1\Slika16.jpg"/>
          <p:cNvPicPr/>
          <p:nvPr/>
        </p:nvPicPr>
        <p:blipFill>
          <a:blip r:embed="rId10"/>
          <a:stretch/>
        </p:blipFill>
        <p:spPr>
          <a:xfrm>
            <a:off x="3265560" y="2571840"/>
            <a:ext cx="443880" cy="123120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Picture 7" descr="zima u selu"/>
          <p:cNvPicPr/>
          <p:nvPr/>
        </p:nvPicPr>
        <p:blipFill>
          <a:blip r:embed="rId1"/>
          <a:stretch/>
        </p:blipFill>
        <p:spPr>
          <a:xfrm>
            <a:off x="1187280" y="692280"/>
            <a:ext cx="7055640" cy="5400000"/>
          </a:xfrm>
          <a:prstGeom prst="rect">
            <a:avLst/>
          </a:prstGeom>
          <a:ln w="5724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Picture 32" descr=""/>
          <p:cNvPicPr/>
          <p:nvPr/>
        </p:nvPicPr>
        <p:blipFill>
          <a:blip r:embed="rId1"/>
          <a:stretch/>
        </p:blipFill>
        <p:spPr>
          <a:xfrm>
            <a:off x="250920" y="1052640"/>
            <a:ext cx="1494720" cy="1142280"/>
          </a:xfrm>
          <a:prstGeom prst="rect">
            <a:avLst/>
          </a:prstGeom>
          <a:ln w="9360">
            <a:noFill/>
          </a:ln>
        </p:spPr>
      </p:pic>
      <p:sp>
        <p:nvSpPr>
          <p:cNvPr id="275" name="CustomShape 1"/>
          <p:cNvSpPr/>
          <p:nvPr/>
        </p:nvSpPr>
        <p:spPr>
          <a:xfrm>
            <a:off x="3203640" y="2637000"/>
            <a:ext cx="7898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куче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6" name="Picture 245" descr=""/>
          <p:cNvPicPr/>
          <p:nvPr/>
        </p:nvPicPr>
        <p:blipFill>
          <a:blip r:embed="rId2"/>
          <a:stretch/>
        </p:blipFill>
        <p:spPr>
          <a:xfrm>
            <a:off x="1979640" y="1197000"/>
            <a:ext cx="1173960" cy="932760"/>
          </a:xfrm>
          <a:prstGeom prst="rect">
            <a:avLst/>
          </a:prstGeom>
          <a:ln w="9360">
            <a:noFill/>
          </a:ln>
        </p:spPr>
      </p:pic>
      <p:sp>
        <p:nvSpPr>
          <p:cNvPr id="277" name="CustomShape 2"/>
          <p:cNvSpPr/>
          <p:nvPr/>
        </p:nvSpPr>
        <p:spPr>
          <a:xfrm>
            <a:off x="4211640" y="2060640"/>
            <a:ext cx="1007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ветер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78" name="Picture 247" descr=""/>
          <p:cNvPicPr/>
          <p:nvPr/>
        </p:nvPicPr>
        <p:blipFill>
          <a:blip r:embed="rId3"/>
          <a:stretch/>
        </p:blipFill>
        <p:spPr>
          <a:xfrm>
            <a:off x="4859280" y="1268280"/>
            <a:ext cx="729360" cy="818280"/>
          </a:xfrm>
          <a:prstGeom prst="rect">
            <a:avLst/>
          </a:prstGeom>
          <a:ln w="9360">
            <a:noFill/>
          </a:ln>
        </p:spPr>
      </p:pic>
      <p:sp>
        <p:nvSpPr>
          <p:cNvPr id="279" name="CustomShape 3"/>
          <p:cNvSpPr/>
          <p:nvPr/>
        </p:nvSpPr>
        <p:spPr>
          <a:xfrm>
            <a:off x="1838520" y="2421000"/>
            <a:ext cx="7264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дожд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0" name="Picture 41" descr="C:\Documents and Settings\Sandra &amp; Irena\Desktop\Čarobnjak i pauk1\Slika12.jpg"/>
          <p:cNvPicPr/>
          <p:nvPr/>
        </p:nvPicPr>
        <p:blipFill>
          <a:blip r:embed="rId4"/>
          <a:stretch/>
        </p:blipFill>
        <p:spPr>
          <a:xfrm>
            <a:off x="6084720" y="1125360"/>
            <a:ext cx="745560" cy="793080"/>
          </a:xfrm>
          <a:prstGeom prst="rect">
            <a:avLst/>
          </a:prstGeom>
          <a:ln w="9360">
            <a:noFill/>
          </a:ln>
        </p:spPr>
      </p:pic>
      <p:sp>
        <p:nvSpPr>
          <p:cNvPr id="281" name="CustomShape 4"/>
          <p:cNvSpPr/>
          <p:nvPr/>
        </p:nvSpPr>
        <p:spPr>
          <a:xfrm>
            <a:off x="2777760" y="2060640"/>
            <a:ext cx="845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ташна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2" name="Picture 31" descr=""/>
          <p:cNvPicPr/>
          <p:nvPr/>
        </p:nvPicPr>
        <p:blipFill>
          <a:blip r:embed="rId5"/>
          <a:stretch/>
        </p:blipFill>
        <p:spPr>
          <a:xfrm>
            <a:off x="7308720" y="1052640"/>
            <a:ext cx="1005840" cy="856440"/>
          </a:xfrm>
          <a:prstGeom prst="rect">
            <a:avLst/>
          </a:prstGeom>
          <a:ln w="9360">
            <a:noFill/>
          </a:ln>
        </p:spPr>
      </p:pic>
      <p:sp>
        <p:nvSpPr>
          <p:cNvPr id="283" name="CustomShape 5"/>
          <p:cNvSpPr/>
          <p:nvPr/>
        </p:nvSpPr>
        <p:spPr>
          <a:xfrm>
            <a:off x="4429080" y="2637000"/>
            <a:ext cx="82152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топка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84" name="Picture 37" descr="D:\My picture\sličice razne\katze.jpg"/>
          <p:cNvPicPr/>
          <p:nvPr/>
        </p:nvPicPr>
        <p:blipFill>
          <a:blip r:embed="rId6"/>
          <a:stretch/>
        </p:blipFill>
        <p:spPr>
          <a:xfrm>
            <a:off x="3492360" y="1341360"/>
            <a:ext cx="758160" cy="443880"/>
          </a:xfrm>
          <a:prstGeom prst="rect">
            <a:avLst/>
          </a:prstGeom>
          <a:ln w="9360">
            <a:noFill/>
          </a:ln>
        </p:spPr>
      </p:pic>
      <p:sp>
        <p:nvSpPr>
          <p:cNvPr id="285" name="CustomShape 6"/>
          <p:cNvSpPr/>
          <p:nvPr/>
        </p:nvSpPr>
        <p:spPr>
          <a:xfrm>
            <a:off x="5651640" y="2421000"/>
            <a:ext cx="9342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мачка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6" name="CustomShape 7"/>
          <p:cNvSpPr/>
          <p:nvPr/>
        </p:nvSpPr>
        <p:spPr>
          <a:xfrm>
            <a:off x="1403280" y="1916280"/>
            <a:ext cx="5831640" cy="12247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7" name="CustomShape 8"/>
          <p:cNvSpPr/>
          <p:nvPr/>
        </p:nvSpPr>
        <p:spPr>
          <a:xfrm>
            <a:off x="324000" y="476280"/>
            <a:ext cx="59047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1. Поврзи го зборот со сликата.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8" name="CustomShape 9"/>
          <p:cNvSpPr/>
          <p:nvPr/>
        </p:nvSpPr>
        <p:spPr>
          <a:xfrm>
            <a:off x="1095480" y="857160"/>
            <a:ext cx="183600" cy="36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CustomShape 10"/>
          <p:cNvSpPr/>
          <p:nvPr/>
        </p:nvSpPr>
        <p:spPr>
          <a:xfrm>
            <a:off x="1547640" y="6021360"/>
            <a:ext cx="611892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CustomShape 11"/>
          <p:cNvSpPr/>
          <p:nvPr/>
        </p:nvSpPr>
        <p:spPr>
          <a:xfrm>
            <a:off x="614160" y="3232080"/>
            <a:ext cx="511992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12"/>
          <p:cNvSpPr/>
          <p:nvPr/>
        </p:nvSpPr>
        <p:spPr>
          <a:xfrm>
            <a:off x="324000" y="260280"/>
            <a:ext cx="1247040" cy="2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Наставно ливче</a:t>
            </a:r>
            <a:endParaRPr b="0" lang="en-US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7" descr="zima u selu"/>
          <p:cNvPicPr/>
          <p:nvPr/>
        </p:nvPicPr>
        <p:blipFill>
          <a:blip r:embed="rId1"/>
          <a:stretch/>
        </p:blipFill>
        <p:spPr>
          <a:xfrm>
            <a:off x="1835280" y="692280"/>
            <a:ext cx="5473080" cy="5904720"/>
          </a:xfrm>
          <a:prstGeom prst="rect">
            <a:avLst/>
          </a:prstGeom>
          <a:ln w="57240">
            <a:noFill/>
          </a:ln>
        </p:spPr>
      </p:pic>
      <p:sp>
        <p:nvSpPr>
          <p:cNvPr id="293" name="CustomShape 1"/>
          <p:cNvSpPr/>
          <p:nvPr/>
        </p:nvSpPr>
        <p:spPr>
          <a:xfrm>
            <a:off x="1571760" y="115920"/>
            <a:ext cx="5928480" cy="573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         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</a:rPr>
              <a:t>Именувај</a:t>
            </a:r>
            <a:r>
              <a:rPr b="0" lang="en-US" sz="2400" spc="-1" strike="noStrike">
                <a:solidFill>
                  <a:srgbClr val="ff0000"/>
                </a:solidFill>
                <a:latin typeface="Calibri"/>
              </a:rPr>
              <a:t> сешто гледаш на сликата!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500040" y="1357200"/>
            <a:ext cx="194400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снегулки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оџак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чад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дрво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брег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ограда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вол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секира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момче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девојче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човек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</p:txBody>
      </p:sp>
      <p:sp>
        <p:nvSpPr>
          <p:cNvPr id="295" name="CustomShape 3"/>
          <p:cNvSpPr/>
          <p:nvPr/>
        </p:nvSpPr>
        <p:spPr>
          <a:xfrm>
            <a:off x="7358040" y="1357200"/>
            <a:ext cx="1785240" cy="4525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деца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снег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санки 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куќа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кров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пат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птици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шал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капа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нараквици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80" dur="indefinite" restart="never" nodeType="tmRoot">
          <p:childTnLst>
            <p:seq>
              <p:cTn id="581" dur="indefinite" nodeType="mainSeq">
                <p:childTnLst>
                  <p:par>
                    <p:cTn id="582" nodeType="clickEffect" fill="hold">
                      <p:stCondLst>
                        <p:cond delay="indefinite"/>
                      </p:stCondLst>
                      <p:childTnLst>
                        <p:par>
                          <p:cTn id="5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6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7" dur="500" fill="hold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88" dur="500"/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93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4" dur="500" fill="hold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95" dur="500"/>
                                        <p:tgtEl>
                                          <p:spTgt spid="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6" fill="hold">
                      <p:stCondLst>
                        <p:cond delay="indefinite"/>
                      </p:stCondLst>
                      <p:childTnLst>
                        <p:par>
                          <p:cTn id="597" fill="hold">
                            <p:stCondLst>
                              <p:cond delay="0"/>
                            </p:stCondLst>
                            <p:childTnLst>
                              <p:par>
                                <p:cTn id="59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0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1" dur="500" fill="hold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2" dur="500"/>
                                        <p:tgtEl>
                                          <p:spTgt spid="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3" fill="hold">
                      <p:stCondLst>
                        <p:cond delay="indefinite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07" dur="500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08" dur="500" fill="hold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09" dur="500"/>
                                        <p:tgtEl>
                                          <p:spTgt spid="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4" dur="5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15" dur="500" fill="hold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16" dur="500"/>
                                        <p:tgtEl>
                                          <p:spTgt spid="2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1" dur="500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2" dur="500" fill="hold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23" dur="500"/>
                                        <p:tgtEl>
                                          <p:spTgt spid="2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4" fill="hold">
                      <p:stCondLst>
                        <p:cond delay="indefinite"/>
                      </p:stCondLst>
                      <p:childTnLst>
                        <p:par>
                          <p:cTn id="625" fill="hold">
                            <p:stCondLst>
                              <p:cond delay="0"/>
                            </p:stCondLst>
                            <p:childTnLst>
                              <p:par>
                                <p:cTn id="62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8" dur="500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9" dur="500" fill="hold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0" dur="500"/>
                                        <p:tgtEl>
                                          <p:spTgt spid="2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fill="hold">
                      <p:stCondLst>
                        <p:cond delay="indefinite"/>
                      </p:stCondLst>
                      <p:childTnLst>
                        <p:par>
                          <p:cTn id="632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35" dur="500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6" dur="500" fill="hold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37" dur="500"/>
                                        <p:tgtEl>
                                          <p:spTgt spid="2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2" dur="500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43" dur="500" fill="hold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44" dur="500"/>
                                        <p:tgtEl>
                                          <p:spTgt spid="2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9" dur="50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0" dur="500" fill="hold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1" dur="500"/>
                                        <p:tgtEl>
                                          <p:spTgt spid="2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2" fill="hold">
                      <p:stCondLst>
                        <p:cond delay="indefinite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56" dur="500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7" dur="500" fill="hold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58" dur="500"/>
                                        <p:tgtEl>
                                          <p:spTgt spid="2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nodeType="clickEffect" fill="hold">
                      <p:stCondLst>
                        <p:cond delay="indefinite"/>
                      </p:stCondLst>
                      <p:childTnLst>
                        <p:par>
                          <p:cTn id="6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3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64" dur="500" fill="hold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65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6" nodeType="clickEffect" fill="hold">
                      <p:stCondLst>
                        <p:cond delay="indefinite"/>
                      </p:stCondLst>
                      <p:childTnLst>
                        <p:par>
                          <p:cTn id="6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8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0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1" dur="500" fill="hold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2" dur="500"/>
                                        <p:tgtEl>
                                          <p:spTgt spid="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nodeType="clickEffect" fill="hold">
                      <p:stCondLst>
                        <p:cond delay="indefinite"/>
                      </p:stCondLst>
                      <p:childTnLst>
                        <p:par>
                          <p:cTn id="6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7" dur="500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8" dur="500" fill="hold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79" dur="500"/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0" fill="hold">
                      <p:stCondLst>
                        <p:cond delay="indefinite"/>
                      </p:stCondLst>
                      <p:childTnLst>
                        <p:par>
                          <p:cTn id="681" fill="hold">
                            <p:stCondLst>
                              <p:cond delay="0"/>
                            </p:stCondLst>
                            <p:childTnLst>
                              <p:par>
                                <p:cTn id="682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84" dur="50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5" dur="500" fill="hold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86" dur="500"/>
                                        <p:tgtEl>
                                          <p:spTgt spid="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7" fill="hold">
                      <p:stCondLst>
                        <p:cond delay="indefinite"/>
                      </p:stCondLst>
                      <p:childTnLst>
                        <p:par>
                          <p:cTn id="688" fill="hold">
                            <p:stCondLst>
                              <p:cond delay="0"/>
                            </p:stCondLst>
                            <p:childTnLst>
                              <p:par>
                                <p:cTn id="689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1" dur="500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2" dur="500" fill="hold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693" dur="500"/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4" fill="hold">
                      <p:stCondLst>
                        <p:cond delay="indefinite"/>
                      </p:stCondLst>
                      <p:childTnLst>
                        <p:par>
                          <p:cTn id="695" fill="hold">
                            <p:stCondLst>
                              <p:cond delay="0"/>
                            </p:stCondLst>
                            <p:childTnLst>
                              <p:par>
                                <p:cTn id="696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98" dur="500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9" dur="500" fill="hold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0" dur="500"/>
                                        <p:tgtEl>
                                          <p:spTgt spid="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1" fill="hold">
                      <p:stCondLst>
                        <p:cond delay="indefinite"/>
                      </p:stCondLst>
                      <p:childTnLst>
                        <p:par>
                          <p:cTn id="702" fill="hold">
                            <p:stCondLst>
                              <p:cond delay="0"/>
                            </p:stCondLst>
                            <p:childTnLst>
                              <p:par>
                                <p:cTn id="703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05" dur="500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6" dur="500" fill="hold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07" dur="500"/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2" dur="500" fill="hold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3" dur="500" fill="hold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14" dur="500"/>
                                        <p:tgtEl>
                                          <p:spTgt spid="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9" dur="500" fill="hold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0" dur="500" fill="hold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1" dur="500"/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6" dur="500" fill="hold"/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7" dur="500" fill="hold"/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28" dur="500"/>
                                        <p:tgtEl>
                                          <p:spTgt spid="2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9" fill="hold">
                      <p:stCondLst>
                        <p:cond delay="indefinite"/>
                      </p:stCondLst>
                      <p:childTnLst>
                        <p:par>
                          <p:cTn id="730" fill="hold">
                            <p:stCondLst>
                              <p:cond delay="0"/>
                            </p:stCondLst>
                            <p:childTnLst>
                              <p:par>
                                <p:cTn id="731" nodeType="click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3" dur="500" fill="hold"/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4" dur="500" fill="hold"/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35" dur="500"/>
                                        <p:tgtEl>
                                          <p:spTgt spid="2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Picture 41" descr="C:\Documents and Settings\Sandra &amp; Irena\Desktop\Čarobnjak i pauk1\Slika12.jpg"/>
          <p:cNvPicPr/>
          <p:nvPr/>
        </p:nvPicPr>
        <p:blipFill>
          <a:blip r:embed="rId1"/>
          <a:stretch/>
        </p:blipFill>
        <p:spPr>
          <a:xfrm>
            <a:off x="1187280" y="2060640"/>
            <a:ext cx="745560" cy="793080"/>
          </a:xfrm>
          <a:prstGeom prst="rect">
            <a:avLst/>
          </a:prstGeom>
          <a:ln w="9360">
            <a:noFill/>
          </a:ln>
        </p:spPr>
      </p:pic>
      <p:pic>
        <p:nvPicPr>
          <p:cNvPr id="297" name="Picture 40" descr="C:\Documents and Settings\Sandra &amp; Irena\Desktop\Čarobnjak i pauk1\Slika11.jpg"/>
          <p:cNvPicPr/>
          <p:nvPr/>
        </p:nvPicPr>
        <p:blipFill>
          <a:blip r:embed="rId2"/>
          <a:stretch/>
        </p:blipFill>
        <p:spPr>
          <a:xfrm>
            <a:off x="5394240" y="5286240"/>
            <a:ext cx="1451880" cy="967680"/>
          </a:xfrm>
          <a:prstGeom prst="rect">
            <a:avLst/>
          </a:prstGeom>
          <a:ln w="9360">
            <a:noFill/>
          </a:ln>
        </p:spPr>
      </p:pic>
      <p:pic>
        <p:nvPicPr>
          <p:cNvPr id="298" name="Picture 39" descr="C:\Documents and Settings\Sandra &amp; Irena\Desktop\Čarobnjak i pauk1\Slika10.jpg"/>
          <p:cNvPicPr/>
          <p:nvPr/>
        </p:nvPicPr>
        <p:blipFill>
          <a:blip r:embed="rId3"/>
          <a:stretch/>
        </p:blipFill>
        <p:spPr>
          <a:xfrm>
            <a:off x="3071880" y="5460840"/>
            <a:ext cx="356400" cy="685080"/>
          </a:xfrm>
          <a:prstGeom prst="rect">
            <a:avLst/>
          </a:prstGeom>
          <a:ln w="9360">
            <a:noFill/>
          </a:ln>
        </p:spPr>
      </p:pic>
      <p:pic>
        <p:nvPicPr>
          <p:cNvPr id="299" name="Picture 38" descr="C:\Documents and Settings\Sandra &amp; Irena\Desktop\Čarobnjak i pauk1\Slika15.jpg"/>
          <p:cNvPicPr/>
          <p:nvPr/>
        </p:nvPicPr>
        <p:blipFill>
          <a:blip r:embed="rId4"/>
          <a:stretch/>
        </p:blipFill>
        <p:spPr>
          <a:xfrm>
            <a:off x="714240" y="3643200"/>
            <a:ext cx="828000" cy="1466280"/>
          </a:xfrm>
          <a:prstGeom prst="rect">
            <a:avLst/>
          </a:prstGeom>
          <a:ln w="9360">
            <a:noFill/>
          </a:ln>
        </p:spPr>
      </p:pic>
      <p:sp>
        <p:nvSpPr>
          <p:cNvPr id="300" name="CustomShape 1"/>
          <p:cNvSpPr/>
          <p:nvPr/>
        </p:nvSpPr>
        <p:spPr>
          <a:xfrm>
            <a:off x="214200" y="500040"/>
            <a:ext cx="3357000" cy="843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2060"/>
                </a:solidFill>
                <a:latin typeface="Arial"/>
              </a:rPr>
              <a:t>Именувај ги сликичките и запиши ја именката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301" name="Picture 244" descr=""/>
          <p:cNvPicPr/>
          <p:nvPr/>
        </p:nvPicPr>
        <p:blipFill>
          <a:blip r:embed="rId5"/>
          <a:stretch/>
        </p:blipFill>
        <p:spPr>
          <a:xfrm>
            <a:off x="7380360" y="3860640"/>
            <a:ext cx="920160" cy="723240"/>
          </a:xfrm>
          <a:prstGeom prst="rect">
            <a:avLst/>
          </a:prstGeom>
          <a:ln w="9360">
            <a:noFill/>
          </a:ln>
        </p:spPr>
      </p:pic>
      <p:pic>
        <p:nvPicPr>
          <p:cNvPr id="302" name="Picture 245" descr=""/>
          <p:cNvPicPr/>
          <p:nvPr/>
        </p:nvPicPr>
        <p:blipFill>
          <a:blip r:embed="rId6"/>
          <a:stretch/>
        </p:blipFill>
        <p:spPr>
          <a:xfrm>
            <a:off x="5867280" y="476280"/>
            <a:ext cx="1173960" cy="932760"/>
          </a:xfrm>
          <a:prstGeom prst="rect">
            <a:avLst/>
          </a:prstGeom>
          <a:ln w="9360">
            <a:noFill/>
          </a:ln>
        </p:spPr>
      </p:pic>
      <p:pic>
        <p:nvPicPr>
          <p:cNvPr id="303" name="Picture 247" descr=""/>
          <p:cNvPicPr/>
          <p:nvPr/>
        </p:nvPicPr>
        <p:blipFill>
          <a:blip r:embed="rId7"/>
          <a:stretch/>
        </p:blipFill>
        <p:spPr>
          <a:xfrm>
            <a:off x="7451640" y="1916280"/>
            <a:ext cx="729360" cy="818280"/>
          </a:xfrm>
          <a:prstGeom prst="rect">
            <a:avLst/>
          </a:prstGeom>
          <a:ln w="9360">
            <a:noFill/>
          </a:ln>
        </p:spPr>
      </p:pic>
      <p:pic>
        <p:nvPicPr>
          <p:cNvPr id="304" name="Picture 248" descr=""/>
          <p:cNvPicPr/>
          <p:nvPr/>
        </p:nvPicPr>
        <p:blipFill>
          <a:blip r:embed="rId8"/>
          <a:stretch/>
        </p:blipFill>
        <p:spPr>
          <a:xfrm>
            <a:off x="4211640" y="1197000"/>
            <a:ext cx="748440" cy="824760"/>
          </a:xfrm>
          <a:prstGeom prst="rect">
            <a:avLst/>
          </a:prstGeom>
          <a:ln w="9360">
            <a:noFill/>
          </a:ln>
        </p:spPr>
      </p:pic>
      <p:sp>
        <p:nvSpPr>
          <p:cNvPr id="305" name="Line 2"/>
          <p:cNvSpPr/>
          <p:nvPr/>
        </p:nvSpPr>
        <p:spPr>
          <a:xfrm>
            <a:off x="1116000" y="3213000"/>
            <a:ext cx="1295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Line 3"/>
          <p:cNvSpPr/>
          <p:nvPr/>
        </p:nvSpPr>
        <p:spPr>
          <a:xfrm>
            <a:off x="468000" y="5373360"/>
            <a:ext cx="13669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Line 4"/>
          <p:cNvSpPr/>
          <p:nvPr/>
        </p:nvSpPr>
        <p:spPr>
          <a:xfrm>
            <a:off x="2555640" y="6524280"/>
            <a:ext cx="1511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Line 5"/>
          <p:cNvSpPr/>
          <p:nvPr/>
        </p:nvSpPr>
        <p:spPr>
          <a:xfrm>
            <a:off x="2842920" y="4149720"/>
            <a:ext cx="15130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Line 6"/>
          <p:cNvSpPr/>
          <p:nvPr/>
        </p:nvSpPr>
        <p:spPr>
          <a:xfrm>
            <a:off x="5292720" y="4292280"/>
            <a:ext cx="12967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Line 7"/>
          <p:cNvSpPr/>
          <p:nvPr/>
        </p:nvSpPr>
        <p:spPr>
          <a:xfrm>
            <a:off x="3924000" y="2276280"/>
            <a:ext cx="129564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8"/>
          <p:cNvSpPr/>
          <p:nvPr/>
        </p:nvSpPr>
        <p:spPr>
          <a:xfrm>
            <a:off x="5508360" y="1628640"/>
            <a:ext cx="165600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9"/>
          <p:cNvSpPr/>
          <p:nvPr/>
        </p:nvSpPr>
        <p:spPr>
          <a:xfrm>
            <a:off x="7092720" y="2997000"/>
            <a:ext cx="1727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Line 10"/>
          <p:cNvSpPr/>
          <p:nvPr/>
        </p:nvSpPr>
        <p:spPr>
          <a:xfrm>
            <a:off x="6876720" y="5084640"/>
            <a:ext cx="172728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Line 11"/>
          <p:cNvSpPr/>
          <p:nvPr/>
        </p:nvSpPr>
        <p:spPr>
          <a:xfrm>
            <a:off x="5292720" y="6524280"/>
            <a:ext cx="1728720" cy="0"/>
          </a:xfrm>
          <a:prstGeom prst="line">
            <a:avLst/>
          </a:prstGeom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12"/>
          <p:cNvSpPr/>
          <p:nvPr/>
        </p:nvSpPr>
        <p:spPr>
          <a:xfrm>
            <a:off x="1337760" y="2852640"/>
            <a:ext cx="8740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ташна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6" name="CustomShape 13"/>
          <p:cNvSpPr/>
          <p:nvPr/>
        </p:nvSpPr>
        <p:spPr>
          <a:xfrm>
            <a:off x="4145040" y="1916280"/>
            <a:ext cx="66672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снег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14"/>
          <p:cNvSpPr/>
          <p:nvPr/>
        </p:nvSpPr>
        <p:spPr>
          <a:xfrm>
            <a:off x="5946480" y="1197000"/>
            <a:ext cx="81936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ветер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8" name="CustomShape 15"/>
          <p:cNvSpPr/>
          <p:nvPr/>
        </p:nvSpPr>
        <p:spPr>
          <a:xfrm>
            <a:off x="7528680" y="2637000"/>
            <a:ext cx="76896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дожд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9" name="CustomShape 16"/>
          <p:cNvSpPr/>
          <p:nvPr/>
        </p:nvSpPr>
        <p:spPr>
          <a:xfrm>
            <a:off x="546480" y="5013360"/>
            <a:ext cx="1052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девојче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0" name="CustomShape 17"/>
          <p:cNvSpPr/>
          <p:nvPr/>
        </p:nvSpPr>
        <p:spPr>
          <a:xfrm>
            <a:off x="3209760" y="3789360"/>
            <a:ext cx="9122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момче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1" name="CustomShape 18"/>
          <p:cNvSpPr/>
          <p:nvPr/>
        </p:nvSpPr>
        <p:spPr>
          <a:xfrm>
            <a:off x="5225040" y="3933720"/>
            <a:ext cx="8420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мачка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2" name="CustomShape 19"/>
          <p:cNvSpPr/>
          <p:nvPr/>
        </p:nvSpPr>
        <p:spPr>
          <a:xfrm>
            <a:off x="2778480" y="6165720"/>
            <a:ext cx="12704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сладолед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3" name="CustomShape 20"/>
          <p:cNvSpPr/>
          <p:nvPr/>
        </p:nvSpPr>
        <p:spPr>
          <a:xfrm>
            <a:off x="5731200" y="6165720"/>
            <a:ext cx="9334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кревет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4" name="CustomShape 21"/>
          <p:cNvSpPr/>
          <p:nvPr/>
        </p:nvSpPr>
        <p:spPr>
          <a:xfrm>
            <a:off x="7314840" y="4653000"/>
            <a:ext cx="9900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клавир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5" name="CustomShape 22"/>
          <p:cNvSpPr/>
          <p:nvPr/>
        </p:nvSpPr>
        <p:spPr>
          <a:xfrm>
            <a:off x="3208320" y="4149720"/>
            <a:ext cx="7520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A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лен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26" name="CustomShape 23"/>
          <p:cNvSpPr/>
          <p:nvPr/>
        </p:nvSpPr>
        <p:spPr>
          <a:xfrm>
            <a:off x="690480" y="5373720"/>
            <a:ext cx="1043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M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арина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27" name="Picture 37" descr="D:\My picture\sličice razne\katze.jpg"/>
          <p:cNvPicPr/>
          <p:nvPr/>
        </p:nvPicPr>
        <p:blipFill>
          <a:blip r:embed="rId9"/>
          <a:stretch/>
        </p:blipFill>
        <p:spPr>
          <a:xfrm>
            <a:off x="5292720" y="3357720"/>
            <a:ext cx="758160" cy="443880"/>
          </a:xfrm>
          <a:prstGeom prst="rect">
            <a:avLst/>
          </a:prstGeom>
          <a:ln w="9360">
            <a:noFill/>
          </a:ln>
        </p:spPr>
      </p:pic>
      <p:pic>
        <p:nvPicPr>
          <p:cNvPr id="328" name="Picture 37" descr="C:\Documents and Settings\Sandra &amp; Irena\Desktop\Čarobnjak i pauk1\Slika16.jpg"/>
          <p:cNvPicPr/>
          <p:nvPr/>
        </p:nvPicPr>
        <p:blipFill>
          <a:blip r:embed="rId10"/>
          <a:stretch/>
        </p:blipFill>
        <p:spPr>
          <a:xfrm>
            <a:off x="3265560" y="2571840"/>
            <a:ext cx="443880" cy="1231200"/>
          </a:xfrm>
          <a:prstGeom prst="rect">
            <a:avLst/>
          </a:prstGeom>
          <a:ln w="9360">
            <a:noFill/>
          </a:ln>
        </p:spPr>
      </p:pic>
      <p:sp>
        <p:nvSpPr>
          <p:cNvPr id="329" name="CustomShape 24"/>
          <p:cNvSpPr/>
          <p:nvPr/>
        </p:nvSpPr>
        <p:spPr>
          <a:xfrm>
            <a:off x="5292720" y="4292640"/>
            <a:ext cx="108036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 </a:t>
            </a:r>
            <a:r>
              <a:rPr b="1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Љ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иљи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36" dur="indefinite" restart="never" nodeType="tmRoot">
          <p:childTnLst>
            <p:seq>
              <p:cTn id="737" dur="indefinite" nodeType="mainSeq">
                <p:childTnLst>
                  <p:par>
                    <p:cTn id="738" nodeType="clickEffect" fill="hold">
                      <p:stCondLst>
                        <p:cond delay="indefinite"/>
                      </p:stCondLst>
                      <p:childTnLst>
                        <p:par>
                          <p:cTn id="7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4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4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6" nodeType="clickEffect" fill="hold">
                      <p:stCondLst>
                        <p:cond delay="indefinite"/>
                      </p:stCondLst>
                      <p:childTnLst>
                        <p:par>
                          <p:cTn id="7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6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6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4" nodeType="clickEffect" fill="hold">
                      <p:stCondLst>
                        <p:cond delay="indefinite"/>
                      </p:stCondLst>
                      <p:childTnLst>
                        <p:par>
                          <p:cTn id="7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2" nodeType="clickEffect" fill="hold">
                      <p:stCondLst>
                        <p:cond delay="indefinite"/>
                      </p:stCondLst>
                      <p:childTnLst>
                        <p:par>
                          <p:cTn id="7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9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9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0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3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5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7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9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0" nodeType="clickEffect" fill="hold">
                      <p:stCondLst>
                        <p:cond delay="indefinite"/>
                      </p:stCondLst>
                      <p:childTnLst>
                        <p:par>
                          <p:cTn id="8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nodeType="clickEffect" fill="hold">
                      <p:stCondLst>
                        <p:cond delay="indefinite"/>
                      </p:stCondLst>
                      <p:childTnLst>
                        <p:par>
                          <p:cTn id="8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3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6" nodeType="clickEffect" fill="hold">
                      <p:stCondLst>
                        <p:cond delay="indefinite"/>
                      </p:stCondLst>
                      <p:childTnLst>
                        <p:par>
                          <p:cTn id="84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4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5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5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4" nodeType="clickEffect" fill="hold">
                      <p:stCondLst>
                        <p:cond delay="indefinite"/>
                      </p:stCondLst>
                      <p:childTnLst>
                        <p:par>
                          <p:cTn id="86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6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6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2" nodeType="clickEffect" fill="hold">
                      <p:stCondLst>
                        <p:cond delay="indefinite"/>
                      </p:stCondLst>
                      <p:childTnLst>
                        <p:par>
                          <p:cTn id="8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8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8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8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2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3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4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5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6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7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8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9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0" nodeType="clickEffect" fill="hold">
                      <p:stCondLst>
                        <p:cond delay="indefinite"/>
                      </p:stCondLst>
                      <p:childTnLst>
                        <p:par>
                          <p:cTn id="9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0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0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8" nodeType="clickEffect" fill="hold">
                      <p:stCondLst>
                        <p:cond delay="indefinite"/>
                      </p:stCondLst>
                      <p:childTnLst>
                        <p:par>
                          <p:cTn id="9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20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2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8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9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0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1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2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3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4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5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6" nodeType="clickEffect" fill="hold">
                      <p:stCondLst>
                        <p:cond delay="indefinite"/>
                      </p:stCondLst>
                      <p:childTnLst>
                        <p:par>
                          <p:cTn id="93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4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4" nodeType="clickEffect" fill="hold">
                      <p:stCondLst>
                        <p:cond delay="indefinite"/>
                      </p:stCondLst>
                      <p:childTnLst>
                        <p:par>
                          <p:cTn id="9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5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5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6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Picture 32" descr=""/>
          <p:cNvPicPr/>
          <p:nvPr/>
        </p:nvPicPr>
        <p:blipFill>
          <a:blip r:embed="rId1"/>
          <a:stretch/>
        </p:blipFill>
        <p:spPr>
          <a:xfrm>
            <a:off x="250920" y="1052640"/>
            <a:ext cx="1494720" cy="1142280"/>
          </a:xfrm>
          <a:prstGeom prst="rect">
            <a:avLst/>
          </a:prstGeom>
          <a:ln w="9360">
            <a:noFill/>
          </a:ln>
        </p:spPr>
      </p:pic>
      <p:sp>
        <p:nvSpPr>
          <p:cNvPr id="331" name="CustomShape 1"/>
          <p:cNvSpPr/>
          <p:nvPr/>
        </p:nvSpPr>
        <p:spPr>
          <a:xfrm>
            <a:off x="3203640" y="2637000"/>
            <a:ext cx="7898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куче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2" name="Picture 245" descr=""/>
          <p:cNvPicPr/>
          <p:nvPr/>
        </p:nvPicPr>
        <p:blipFill>
          <a:blip r:embed="rId2"/>
          <a:stretch/>
        </p:blipFill>
        <p:spPr>
          <a:xfrm>
            <a:off x="1979640" y="1197000"/>
            <a:ext cx="1173960" cy="932760"/>
          </a:xfrm>
          <a:prstGeom prst="rect">
            <a:avLst/>
          </a:prstGeom>
          <a:ln w="9360">
            <a:noFill/>
          </a:ln>
        </p:spPr>
      </p:pic>
      <p:sp>
        <p:nvSpPr>
          <p:cNvPr id="333" name="CustomShape 2"/>
          <p:cNvSpPr/>
          <p:nvPr/>
        </p:nvSpPr>
        <p:spPr>
          <a:xfrm>
            <a:off x="3851280" y="1989000"/>
            <a:ext cx="1007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ветер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4" name="Picture 247" descr=""/>
          <p:cNvPicPr/>
          <p:nvPr/>
        </p:nvPicPr>
        <p:blipFill>
          <a:blip r:embed="rId3"/>
          <a:stretch/>
        </p:blipFill>
        <p:spPr>
          <a:xfrm>
            <a:off x="4859280" y="1268280"/>
            <a:ext cx="729360" cy="818280"/>
          </a:xfrm>
          <a:prstGeom prst="rect">
            <a:avLst/>
          </a:prstGeom>
          <a:ln w="9360">
            <a:noFill/>
          </a:ln>
        </p:spPr>
      </p:pic>
      <p:sp>
        <p:nvSpPr>
          <p:cNvPr id="335" name="CustomShape 3"/>
          <p:cNvSpPr/>
          <p:nvPr/>
        </p:nvSpPr>
        <p:spPr>
          <a:xfrm>
            <a:off x="1838520" y="2421000"/>
            <a:ext cx="7264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дожд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6" name="Picture 41" descr="C:\Documents and Settings\Sandra &amp; Irena\Desktop\Čarobnjak i pauk1\Slika12.jpg"/>
          <p:cNvPicPr/>
          <p:nvPr/>
        </p:nvPicPr>
        <p:blipFill>
          <a:blip r:embed="rId4"/>
          <a:stretch/>
        </p:blipFill>
        <p:spPr>
          <a:xfrm>
            <a:off x="6084720" y="1125360"/>
            <a:ext cx="745560" cy="793080"/>
          </a:xfrm>
          <a:prstGeom prst="rect">
            <a:avLst/>
          </a:prstGeom>
          <a:ln w="9360">
            <a:noFill/>
          </a:ln>
        </p:spPr>
      </p:pic>
      <p:sp>
        <p:nvSpPr>
          <p:cNvPr id="337" name="CustomShape 4"/>
          <p:cNvSpPr/>
          <p:nvPr/>
        </p:nvSpPr>
        <p:spPr>
          <a:xfrm>
            <a:off x="3641400" y="2349360"/>
            <a:ext cx="845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ташна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38" name="Picture 31" descr=""/>
          <p:cNvPicPr/>
          <p:nvPr/>
        </p:nvPicPr>
        <p:blipFill>
          <a:blip r:embed="rId5"/>
          <a:stretch/>
        </p:blipFill>
        <p:spPr>
          <a:xfrm>
            <a:off x="7308720" y="1052640"/>
            <a:ext cx="1005840" cy="856440"/>
          </a:xfrm>
          <a:prstGeom prst="rect">
            <a:avLst/>
          </a:prstGeom>
          <a:ln w="9360">
            <a:noFill/>
          </a:ln>
        </p:spPr>
      </p:pic>
      <p:sp>
        <p:nvSpPr>
          <p:cNvPr id="339" name="CustomShape 5"/>
          <p:cNvSpPr/>
          <p:nvPr/>
        </p:nvSpPr>
        <p:spPr>
          <a:xfrm>
            <a:off x="4357800" y="2637000"/>
            <a:ext cx="89316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топка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40" name="Picture 37" descr="D:\My picture\sličice razne\katze.jpg"/>
          <p:cNvPicPr/>
          <p:nvPr/>
        </p:nvPicPr>
        <p:blipFill>
          <a:blip r:embed="rId6"/>
          <a:stretch/>
        </p:blipFill>
        <p:spPr>
          <a:xfrm>
            <a:off x="3492360" y="1341360"/>
            <a:ext cx="758160" cy="443880"/>
          </a:xfrm>
          <a:prstGeom prst="rect">
            <a:avLst/>
          </a:prstGeom>
          <a:ln w="9360">
            <a:noFill/>
          </a:ln>
        </p:spPr>
      </p:pic>
      <p:sp>
        <p:nvSpPr>
          <p:cNvPr id="341" name="CustomShape 6"/>
          <p:cNvSpPr/>
          <p:nvPr/>
        </p:nvSpPr>
        <p:spPr>
          <a:xfrm>
            <a:off x="5651640" y="2421000"/>
            <a:ext cx="9342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мачка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1403280" y="1916280"/>
            <a:ext cx="5831640" cy="122472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8"/>
          <p:cNvSpPr/>
          <p:nvPr/>
        </p:nvSpPr>
        <p:spPr>
          <a:xfrm>
            <a:off x="324000" y="476280"/>
            <a:ext cx="610488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19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   </a:t>
            </a: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1. ПОВРЗИ ЈА СЛИКАТА СО ЗБОРОТ.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4" name="CustomShape 9"/>
          <p:cNvSpPr/>
          <p:nvPr/>
        </p:nvSpPr>
        <p:spPr>
          <a:xfrm>
            <a:off x="1095480" y="857160"/>
            <a:ext cx="183600" cy="36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10"/>
          <p:cNvSpPr/>
          <p:nvPr/>
        </p:nvSpPr>
        <p:spPr>
          <a:xfrm>
            <a:off x="591480" y="3232080"/>
            <a:ext cx="42620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11"/>
          <p:cNvSpPr/>
          <p:nvPr/>
        </p:nvSpPr>
        <p:spPr>
          <a:xfrm>
            <a:off x="324000" y="260280"/>
            <a:ext cx="1247040" cy="2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Наставно ливче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347" name="Line 12"/>
          <p:cNvSpPr/>
          <p:nvPr/>
        </p:nvSpPr>
        <p:spPr>
          <a:xfrm flipH="1" flipV="1">
            <a:off x="1547640" y="1844640"/>
            <a:ext cx="1728720" cy="100800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13"/>
          <p:cNvSpPr/>
          <p:nvPr/>
        </p:nvSpPr>
        <p:spPr>
          <a:xfrm flipH="1" flipV="1">
            <a:off x="2987640" y="1773000"/>
            <a:ext cx="936360" cy="36036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14"/>
          <p:cNvSpPr/>
          <p:nvPr/>
        </p:nvSpPr>
        <p:spPr>
          <a:xfrm flipH="1" flipV="1">
            <a:off x="4284360" y="1844640"/>
            <a:ext cx="1727280" cy="79200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Line 15"/>
          <p:cNvSpPr/>
          <p:nvPr/>
        </p:nvSpPr>
        <p:spPr>
          <a:xfrm flipV="1">
            <a:off x="2339640" y="1628640"/>
            <a:ext cx="2810160" cy="93672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Line 16"/>
          <p:cNvSpPr/>
          <p:nvPr/>
        </p:nvSpPr>
        <p:spPr>
          <a:xfrm flipV="1">
            <a:off x="4211280" y="1773000"/>
            <a:ext cx="1944720" cy="71928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17"/>
          <p:cNvSpPr/>
          <p:nvPr/>
        </p:nvSpPr>
        <p:spPr>
          <a:xfrm flipV="1">
            <a:off x="5148000" y="1844640"/>
            <a:ext cx="2303640" cy="863280"/>
          </a:xfrm>
          <a:prstGeom prst="line">
            <a:avLst/>
          </a:prstGeom>
          <a:ln w="936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276720" y="1413000"/>
            <a:ext cx="2714040" cy="3746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Именувај</a:t>
            </a: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сé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што е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US" sz="4000" spc="-1" strike="noStrike">
                <a:solidFill>
                  <a:srgbClr val="000000"/>
                </a:solidFill>
                <a:latin typeface="Arial"/>
                <a:ea typeface="DejaVu Sans"/>
              </a:rPr>
              <a:t>нацртано.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17" name="Picture 39" descr=""/>
          <p:cNvPicPr/>
          <p:nvPr/>
        </p:nvPicPr>
        <p:blipFill>
          <a:blip r:embed="rId1"/>
          <a:stretch/>
        </p:blipFill>
        <p:spPr>
          <a:xfrm>
            <a:off x="7512120" y="4572000"/>
            <a:ext cx="888120" cy="1708920"/>
          </a:xfrm>
          <a:prstGeom prst="rect">
            <a:avLst/>
          </a:prstGeom>
          <a:ln w="9360">
            <a:noFill/>
          </a:ln>
        </p:spPr>
      </p:pic>
      <p:pic>
        <p:nvPicPr>
          <p:cNvPr id="118" name="Picture 29" descr=""/>
          <p:cNvPicPr/>
          <p:nvPr/>
        </p:nvPicPr>
        <p:blipFill>
          <a:blip r:embed="rId2"/>
          <a:stretch/>
        </p:blipFill>
        <p:spPr>
          <a:xfrm>
            <a:off x="2797200" y="223920"/>
            <a:ext cx="1428120" cy="1212120"/>
          </a:xfrm>
          <a:prstGeom prst="rect">
            <a:avLst/>
          </a:prstGeom>
          <a:ln w="9360">
            <a:noFill/>
          </a:ln>
        </p:spPr>
      </p:pic>
      <p:pic>
        <p:nvPicPr>
          <p:cNvPr id="119" name="Picture 28" descr=""/>
          <p:cNvPicPr/>
          <p:nvPr/>
        </p:nvPicPr>
        <p:blipFill>
          <a:blip r:embed="rId3"/>
          <a:stretch/>
        </p:blipFill>
        <p:spPr>
          <a:xfrm>
            <a:off x="582480" y="428760"/>
            <a:ext cx="1546920" cy="1205640"/>
          </a:xfrm>
          <a:prstGeom prst="rect">
            <a:avLst/>
          </a:prstGeom>
          <a:ln w="9360">
            <a:noFill/>
          </a:ln>
        </p:spPr>
      </p:pic>
      <p:pic>
        <p:nvPicPr>
          <p:cNvPr id="120" name="Picture 30" descr=""/>
          <p:cNvPicPr/>
          <p:nvPr/>
        </p:nvPicPr>
        <p:blipFill>
          <a:blip r:embed="rId4"/>
          <a:stretch/>
        </p:blipFill>
        <p:spPr>
          <a:xfrm>
            <a:off x="4853160" y="500040"/>
            <a:ext cx="1872360" cy="928080"/>
          </a:xfrm>
          <a:prstGeom prst="rect">
            <a:avLst/>
          </a:prstGeom>
          <a:ln w="9360">
            <a:noFill/>
          </a:ln>
        </p:spPr>
      </p:pic>
      <p:pic>
        <p:nvPicPr>
          <p:cNvPr id="121" name="Picture 31" descr=""/>
          <p:cNvPicPr/>
          <p:nvPr/>
        </p:nvPicPr>
        <p:blipFill>
          <a:blip r:embed="rId5"/>
          <a:stretch/>
        </p:blipFill>
        <p:spPr>
          <a:xfrm>
            <a:off x="7451640" y="476280"/>
            <a:ext cx="1005840" cy="856440"/>
          </a:xfrm>
          <a:prstGeom prst="rect">
            <a:avLst/>
          </a:prstGeom>
          <a:ln w="9360">
            <a:noFill/>
          </a:ln>
        </p:spPr>
      </p:pic>
      <p:pic>
        <p:nvPicPr>
          <p:cNvPr id="122" name="Picture 33" descr=""/>
          <p:cNvPicPr/>
          <p:nvPr/>
        </p:nvPicPr>
        <p:blipFill>
          <a:blip r:embed="rId6"/>
          <a:stretch/>
        </p:blipFill>
        <p:spPr>
          <a:xfrm>
            <a:off x="2868480" y="2571840"/>
            <a:ext cx="972360" cy="1285200"/>
          </a:xfrm>
          <a:prstGeom prst="rect">
            <a:avLst/>
          </a:prstGeom>
          <a:ln w="9360">
            <a:noFill/>
          </a:ln>
        </p:spPr>
      </p:pic>
      <p:pic>
        <p:nvPicPr>
          <p:cNvPr id="123" name="Picture 34" descr=""/>
          <p:cNvPicPr/>
          <p:nvPr/>
        </p:nvPicPr>
        <p:blipFill>
          <a:blip r:embed="rId7"/>
          <a:stretch/>
        </p:blipFill>
        <p:spPr>
          <a:xfrm>
            <a:off x="5429160" y="2571840"/>
            <a:ext cx="613800" cy="1232640"/>
          </a:xfrm>
          <a:prstGeom prst="rect">
            <a:avLst/>
          </a:prstGeom>
          <a:ln w="9360">
            <a:noFill/>
          </a:ln>
        </p:spPr>
      </p:pic>
      <p:pic>
        <p:nvPicPr>
          <p:cNvPr id="124" name="Picture 35" descr=""/>
          <p:cNvPicPr/>
          <p:nvPr/>
        </p:nvPicPr>
        <p:blipFill>
          <a:blip r:embed="rId8"/>
          <a:stretch/>
        </p:blipFill>
        <p:spPr>
          <a:xfrm>
            <a:off x="7155000" y="2928960"/>
            <a:ext cx="1499400" cy="799560"/>
          </a:xfrm>
          <a:prstGeom prst="rect">
            <a:avLst/>
          </a:prstGeom>
          <a:ln w="9360">
            <a:noFill/>
          </a:ln>
        </p:spPr>
      </p:pic>
      <p:pic>
        <p:nvPicPr>
          <p:cNvPr id="125" name="Picture 36" descr=""/>
          <p:cNvPicPr/>
          <p:nvPr/>
        </p:nvPicPr>
        <p:blipFill>
          <a:blip r:embed="rId9"/>
          <a:stretch/>
        </p:blipFill>
        <p:spPr>
          <a:xfrm>
            <a:off x="797040" y="4500720"/>
            <a:ext cx="872280" cy="1775520"/>
          </a:xfrm>
          <a:prstGeom prst="rect">
            <a:avLst/>
          </a:prstGeom>
          <a:ln w="9360">
            <a:noFill/>
          </a:ln>
        </p:spPr>
      </p:pic>
      <p:pic>
        <p:nvPicPr>
          <p:cNvPr id="126" name="Picture 38" descr=""/>
          <p:cNvPicPr/>
          <p:nvPr/>
        </p:nvPicPr>
        <p:blipFill>
          <a:blip r:embed="rId10"/>
          <a:stretch/>
        </p:blipFill>
        <p:spPr>
          <a:xfrm>
            <a:off x="5357880" y="5143680"/>
            <a:ext cx="875520" cy="1131120"/>
          </a:xfrm>
          <a:prstGeom prst="rect">
            <a:avLst/>
          </a:prstGeom>
          <a:ln w="9360">
            <a:noFill/>
          </a:ln>
        </p:spPr>
      </p:pic>
      <p:pic>
        <p:nvPicPr>
          <p:cNvPr id="127" name="Picture 32" descr=""/>
          <p:cNvPicPr/>
          <p:nvPr/>
        </p:nvPicPr>
        <p:blipFill>
          <a:blip r:embed="rId11"/>
          <a:stretch/>
        </p:blipFill>
        <p:spPr>
          <a:xfrm>
            <a:off x="539640" y="2637000"/>
            <a:ext cx="1494720" cy="1142280"/>
          </a:xfrm>
          <a:prstGeom prst="rect">
            <a:avLst/>
          </a:prstGeom>
          <a:ln w="9360">
            <a:noFill/>
          </a:ln>
        </p:spPr>
      </p:pic>
      <p:pic>
        <p:nvPicPr>
          <p:cNvPr id="128" name="Picture 41" descr="C:\Documents and Settings\Sandra &amp; Irena\Desktop\Čarobnjak i pauk1\Slika12.jpg"/>
          <p:cNvPicPr/>
          <p:nvPr/>
        </p:nvPicPr>
        <p:blipFill>
          <a:blip r:embed="rId12"/>
          <a:stretch/>
        </p:blipFill>
        <p:spPr>
          <a:xfrm>
            <a:off x="2786040" y="5429160"/>
            <a:ext cx="745560" cy="793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CustomShape 1"/>
          <p:cNvSpPr/>
          <p:nvPr/>
        </p:nvSpPr>
        <p:spPr>
          <a:xfrm>
            <a:off x="457200" y="274680"/>
            <a:ext cx="425844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                         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ДА ПОВТОРИМЕ!</a:t>
            </a:r>
            <a:br/>
            <a:r>
              <a:rPr b="0" lang="en-US" sz="18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Што научивме денес?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468360" y="1700280"/>
            <a:ext cx="4026600" cy="4492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90000"/>
              </a:lnSpc>
              <a:spcBef>
                <a:spcPts val="360"/>
              </a:spcBef>
              <a:buClr>
                <a:srgbClr val="000000"/>
              </a:buClr>
              <a:buFont typeface="Wingdings" charset="2"/>
              <a:buChar char=""/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Зборовите со кои именуваме се околу нас се викаат  ___________.</a:t>
            </a:r>
            <a:endParaRPr b="0" lang="en-US" sz="18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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Луѓето, животните и местата имаат свое _______.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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Напишаните имиња се 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___________.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  <a:buClr>
                <a:srgbClr val="000000"/>
              </a:buClr>
              <a:buFont typeface="Wingdings" charset="2"/>
              <a:buChar char=""/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Имињата ги пишуваме со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____________________.</a:t>
            </a: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281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281"/>
              </a:spcBef>
            </a:pPr>
            <a:endParaRPr b="0" lang="en-US" sz="20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281"/>
              </a:spcBef>
            </a:pPr>
            <a:r>
              <a:rPr b="1" lang="en-US" sz="1400" spc="-1" strike="noStrike">
                <a:solidFill>
                  <a:srgbClr val="000000"/>
                </a:solidFill>
                <a:latin typeface="Calibri"/>
              </a:rPr>
              <a:t>Моето име е</a:t>
            </a:r>
            <a:endParaRPr b="0" lang="en-US" sz="1400" spc="-1" strike="noStrike">
              <a:latin typeface="Arial"/>
            </a:endParaRPr>
          </a:p>
          <a:p>
            <a:pPr marL="343080" indent="-342360">
              <a:lnSpc>
                <a:spcPct val="90000"/>
              </a:lnSpc>
              <a:spcBef>
                <a:spcPts val="400"/>
              </a:spcBef>
            </a:pPr>
            <a:r>
              <a:rPr b="0" lang="en-US" sz="2000" spc="-1" strike="noStrike">
                <a:solidFill>
                  <a:srgbClr val="000000"/>
                </a:solidFill>
                <a:latin typeface="Times New Roman"/>
              </a:rPr>
              <a:t>______________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>
            <a:off x="179280" y="189000"/>
            <a:ext cx="432720" cy="2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НЛ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356" name="Picture 11" descr="smiley3582.gif"/>
          <p:cNvPicPr/>
          <p:nvPr/>
        </p:nvPicPr>
        <p:blipFill>
          <a:blip r:embed="rId1"/>
          <a:stretch/>
        </p:blipFill>
        <p:spPr>
          <a:xfrm>
            <a:off x="2556000" y="5373720"/>
            <a:ext cx="1223280" cy="1139040"/>
          </a:xfrm>
          <a:prstGeom prst="rect">
            <a:avLst/>
          </a:prstGeom>
          <a:ln w="9360">
            <a:noFill/>
          </a:ln>
        </p:spPr>
      </p:pic>
      <p:sp>
        <p:nvSpPr>
          <p:cNvPr id="357" name="CustomShape 4"/>
          <p:cNvSpPr/>
          <p:nvPr/>
        </p:nvSpPr>
        <p:spPr>
          <a:xfrm>
            <a:off x="4643280" y="357120"/>
            <a:ext cx="425844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5"/>
          <p:cNvSpPr/>
          <p:nvPr/>
        </p:nvSpPr>
        <p:spPr>
          <a:xfrm>
            <a:off x="4654440" y="1782720"/>
            <a:ext cx="4274280" cy="44920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CustomShape 1"/>
          <p:cNvSpPr/>
          <p:nvPr/>
        </p:nvSpPr>
        <p:spPr>
          <a:xfrm>
            <a:off x="142920" y="142920"/>
            <a:ext cx="5892120" cy="650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Arial"/>
                <a:ea typeface="DejaVu Sans"/>
              </a:rPr>
              <a:t>Надополни ги речениците.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Моето име е________ __________.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Мајка ми се вика_________ 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Татко ми се вика_________ 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Имињата на моите учителки се______________.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Најдобар другар ми е_______ 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Живеам во градот__________.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Низ мојот град поминува реката__________.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Блиску до мојот град е селото ____________.</a:t>
            </a:r>
            <a:endParaRPr b="0" lang="en-US" sz="1600" spc="-1" strike="noStrike">
              <a:latin typeface="Arial"/>
            </a:endParaRPr>
          </a:p>
          <a:p>
            <a:pPr marL="609480" indent="-608760" algn="just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600" spc="-1" strike="noStrike">
              <a:latin typeface="Arial"/>
            </a:endParaRPr>
          </a:p>
        </p:txBody>
      </p:sp>
      <p:sp>
        <p:nvSpPr>
          <p:cNvPr id="360" name="CustomShape 2"/>
          <p:cNvSpPr/>
          <p:nvPr/>
        </p:nvSpPr>
        <p:spPr>
          <a:xfrm>
            <a:off x="4714920" y="142920"/>
            <a:ext cx="4214160" cy="6500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800" spc="-1" strike="noStrike"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320"/>
              </a:spcBef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7" descr="zima u selu"/>
          <p:cNvPicPr/>
          <p:nvPr/>
        </p:nvPicPr>
        <p:blipFill>
          <a:blip r:embed="rId1"/>
          <a:stretch/>
        </p:blipFill>
        <p:spPr>
          <a:xfrm>
            <a:off x="250920" y="476280"/>
            <a:ext cx="6481080" cy="5858640"/>
          </a:xfrm>
          <a:prstGeom prst="rect">
            <a:avLst/>
          </a:prstGeom>
          <a:ln w="57240">
            <a:noFill/>
          </a:ln>
        </p:spPr>
      </p:pic>
      <p:sp>
        <p:nvSpPr>
          <p:cNvPr id="362" name="CustomShape 1"/>
          <p:cNvSpPr/>
          <p:nvPr/>
        </p:nvSpPr>
        <p:spPr>
          <a:xfrm>
            <a:off x="519120" y="712800"/>
            <a:ext cx="1072440" cy="638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6948360" y="549360"/>
            <a:ext cx="2015280" cy="4922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______    ______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64" name="CustomShape 3"/>
          <p:cNvSpPr/>
          <p:nvPr/>
        </p:nvSpPr>
        <p:spPr>
          <a:xfrm>
            <a:off x="179280" y="189000"/>
            <a:ext cx="504000" cy="2725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  <a:ea typeface="DejaVu Sans"/>
              </a:rPr>
              <a:t>НЛ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365" name="CustomShape 4"/>
          <p:cNvSpPr/>
          <p:nvPr/>
        </p:nvSpPr>
        <p:spPr>
          <a:xfrm>
            <a:off x="930960" y="45360"/>
            <a:ext cx="5928480" cy="35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17375e"/>
                </a:solidFill>
                <a:latin typeface="Arial"/>
                <a:ea typeface="DejaVu Sans"/>
              </a:rPr>
              <a:t>          </a:t>
            </a:r>
            <a:r>
              <a:rPr b="1" lang="en-US" sz="2200" spc="-1" strike="noStrike">
                <a:solidFill>
                  <a:srgbClr val="17375e"/>
                </a:solidFill>
                <a:latin typeface="Arial"/>
                <a:ea typeface="DejaVu Sans"/>
              </a:rPr>
              <a:t>Именувај</a:t>
            </a:r>
            <a:r>
              <a:rPr b="0" lang="en-US" sz="2200" spc="-1" strike="noStrike">
                <a:solidFill>
                  <a:srgbClr val="17375e"/>
                </a:solidFill>
                <a:latin typeface="Calibri"/>
                <a:ea typeface="DejaVu Sans"/>
              </a:rPr>
              <a:t> сешто гледаш на сликата!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39" descr=""/>
          <p:cNvPicPr/>
          <p:nvPr/>
        </p:nvPicPr>
        <p:blipFill>
          <a:blip r:embed="rId1"/>
          <a:stretch/>
        </p:blipFill>
        <p:spPr>
          <a:xfrm>
            <a:off x="7512120" y="4572000"/>
            <a:ext cx="888120" cy="1708920"/>
          </a:xfrm>
          <a:prstGeom prst="rect">
            <a:avLst/>
          </a:prstGeom>
          <a:ln w="9360">
            <a:noFill/>
          </a:ln>
        </p:spPr>
      </p:pic>
      <p:pic>
        <p:nvPicPr>
          <p:cNvPr id="130" name="Picture 29" descr=""/>
          <p:cNvPicPr/>
          <p:nvPr/>
        </p:nvPicPr>
        <p:blipFill>
          <a:blip r:embed="rId2"/>
          <a:stretch/>
        </p:blipFill>
        <p:spPr>
          <a:xfrm>
            <a:off x="2797200" y="223920"/>
            <a:ext cx="1428120" cy="121212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582480" y="6286680"/>
            <a:ext cx="250452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девојче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868480" y="6286680"/>
            <a:ext cx="188532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ташна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5403960" y="6315120"/>
            <a:ext cx="131040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роза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4" name="CustomShape 4"/>
          <p:cNvSpPr/>
          <p:nvPr/>
        </p:nvSpPr>
        <p:spPr>
          <a:xfrm>
            <a:off x="7512120" y="6315120"/>
            <a:ext cx="14169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момче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865080" y="3814920"/>
            <a:ext cx="11343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куче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6" name="CustomShape 6"/>
          <p:cNvSpPr/>
          <p:nvPr/>
        </p:nvSpPr>
        <p:spPr>
          <a:xfrm>
            <a:off x="2954160" y="3857760"/>
            <a:ext cx="154548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цвеќе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5337000" y="3857760"/>
            <a:ext cx="173448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морков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8" name="CustomShape 8"/>
          <p:cNvSpPr/>
          <p:nvPr/>
        </p:nvSpPr>
        <p:spPr>
          <a:xfrm>
            <a:off x="7521480" y="3855960"/>
            <a:ext cx="147888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мравка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39" name="CustomShape 9"/>
          <p:cNvSpPr/>
          <p:nvPr/>
        </p:nvSpPr>
        <p:spPr>
          <a:xfrm>
            <a:off x="5280120" y="1571760"/>
            <a:ext cx="15771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облак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0" name="CustomShape 10"/>
          <p:cNvSpPr/>
          <p:nvPr/>
        </p:nvSpPr>
        <p:spPr>
          <a:xfrm>
            <a:off x="7500960" y="1571760"/>
            <a:ext cx="149940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топка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41" name="CustomShape 11"/>
          <p:cNvSpPr/>
          <p:nvPr/>
        </p:nvSpPr>
        <p:spPr>
          <a:xfrm>
            <a:off x="2940120" y="1571760"/>
            <a:ext cx="157104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сонце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42" name="Picture 28" descr=""/>
          <p:cNvPicPr/>
          <p:nvPr/>
        </p:nvPicPr>
        <p:blipFill>
          <a:blip r:embed="rId3"/>
          <a:stretch/>
        </p:blipFill>
        <p:spPr>
          <a:xfrm>
            <a:off x="582480" y="428760"/>
            <a:ext cx="1546920" cy="1205640"/>
          </a:xfrm>
          <a:prstGeom prst="rect">
            <a:avLst/>
          </a:prstGeom>
          <a:ln w="9360">
            <a:noFill/>
          </a:ln>
        </p:spPr>
      </p:pic>
      <p:pic>
        <p:nvPicPr>
          <p:cNvPr id="143" name="Picture 30" descr=""/>
          <p:cNvPicPr/>
          <p:nvPr/>
        </p:nvPicPr>
        <p:blipFill>
          <a:blip r:embed="rId4"/>
          <a:stretch/>
        </p:blipFill>
        <p:spPr>
          <a:xfrm>
            <a:off x="4853160" y="500040"/>
            <a:ext cx="1872360" cy="928080"/>
          </a:xfrm>
          <a:prstGeom prst="rect">
            <a:avLst/>
          </a:prstGeom>
          <a:ln w="9360">
            <a:noFill/>
          </a:ln>
        </p:spPr>
      </p:pic>
      <p:pic>
        <p:nvPicPr>
          <p:cNvPr id="144" name="Picture 31" descr=""/>
          <p:cNvPicPr/>
          <p:nvPr/>
        </p:nvPicPr>
        <p:blipFill>
          <a:blip r:embed="rId5"/>
          <a:stretch/>
        </p:blipFill>
        <p:spPr>
          <a:xfrm>
            <a:off x="7440480" y="500040"/>
            <a:ext cx="1005840" cy="856440"/>
          </a:xfrm>
          <a:prstGeom prst="rect">
            <a:avLst/>
          </a:prstGeom>
          <a:ln w="9360">
            <a:noFill/>
          </a:ln>
        </p:spPr>
      </p:pic>
      <p:pic>
        <p:nvPicPr>
          <p:cNvPr id="145" name="Picture 32" descr=""/>
          <p:cNvPicPr/>
          <p:nvPr/>
        </p:nvPicPr>
        <p:blipFill>
          <a:blip r:embed="rId6"/>
          <a:stretch/>
        </p:blipFill>
        <p:spPr>
          <a:xfrm>
            <a:off x="511200" y="2643120"/>
            <a:ext cx="1494720" cy="1142280"/>
          </a:xfrm>
          <a:prstGeom prst="rect">
            <a:avLst/>
          </a:prstGeom>
          <a:ln w="9360">
            <a:noFill/>
          </a:ln>
        </p:spPr>
      </p:pic>
      <p:pic>
        <p:nvPicPr>
          <p:cNvPr id="146" name="Picture 33" descr=""/>
          <p:cNvPicPr/>
          <p:nvPr/>
        </p:nvPicPr>
        <p:blipFill>
          <a:blip r:embed="rId7"/>
          <a:stretch/>
        </p:blipFill>
        <p:spPr>
          <a:xfrm>
            <a:off x="2868480" y="2571840"/>
            <a:ext cx="972360" cy="1285200"/>
          </a:xfrm>
          <a:prstGeom prst="rect">
            <a:avLst/>
          </a:prstGeom>
          <a:ln w="9360">
            <a:noFill/>
          </a:ln>
        </p:spPr>
      </p:pic>
      <p:pic>
        <p:nvPicPr>
          <p:cNvPr id="147" name="Picture 35" descr=""/>
          <p:cNvPicPr/>
          <p:nvPr/>
        </p:nvPicPr>
        <p:blipFill>
          <a:blip r:embed="rId8"/>
          <a:stretch/>
        </p:blipFill>
        <p:spPr>
          <a:xfrm>
            <a:off x="7155000" y="2928960"/>
            <a:ext cx="1499400" cy="799560"/>
          </a:xfrm>
          <a:prstGeom prst="rect">
            <a:avLst/>
          </a:prstGeom>
          <a:ln w="9360">
            <a:noFill/>
          </a:ln>
        </p:spPr>
      </p:pic>
      <p:pic>
        <p:nvPicPr>
          <p:cNvPr id="148" name="Picture 36" descr=""/>
          <p:cNvPicPr/>
          <p:nvPr/>
        </p:nvPicPr>
        <p:blipFill>
          <a:blip r:embed="rId9"/>
          <a:stretch/>
        </p:blipFill>
        <p:spPr>
          <a:xfrm>
            <a:off x="797040" y="4500720"/>
            <a:ext cx="872280" cy="177552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12"/>
          <p:cNvSpPr/>
          <p:nvPr/>
        </p:nvSpPr>
        <p:spPr>
          <a:xfrm>
            <a:off x="797040" y="1571760"/>
            <a:ext cx="157104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пчела</a:t>
            </a:r>
            <a:endParaRPr b="0" lang="en-US" sz="2200" spc="-1" strike="noStrike">
              <a:latin typeface="Arial"/>
            </a:endParaRPr>
          </a:p>
        </p:txBody>
      </p:sp>
      <p:pic>
        <p:nvPicPr>
          <p:cNvPr id="150" name="Picture 34" descr=""/>
          <p:cNvPicPr/>
          <p:nvPr/>
        </p:nvPicPr>
        <p:blipFill>
          <a:blip r:embed="rId10"/>
          <a:stretch/>
        </p:blipFill>
        <p:spPr>
          <a:xfrm>
            <a:off x="5429160" y="2571840"/>
            <a:ext cx="613800" cy="123264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38" descr=""/>
          <p:cNvPicPr/>
          <p:nvPr/>
        </p:nvPicPr>
        <p:blipFill>
          <a:blip r:embed="rId11"/>
          <a:stretch/>
        </p:blipFill>
        <p:spPr>
          <a:xfrm>
            <a:off x="5357880" y="5143680"/>
            <a:ext cx="875520" cy="1131120"/>
          </a:xfrm>
          <a:prstGeom prst="rect">
            <a:avLst/>
          </a:prstGeom>
          <a:ln w="9360">
            <a:noFill/>
          </a:ln>
        </p:spPr>
      </p:pic>
      <p:pic>
        <p:nvPicPr>
          <p:cNvPr id="152" name="Picture 41" descr="C:\Documents and Settings\Sandra &amp; Irena\Desktop\Čarobnjak i pauk1\Slika12.jpg"/>
          <p:cNvPicPr/>
          <p:nvPr/>
        </p:nvPicPr>
        <p:blipFill>
          <a:blip r:embed="rId12"/>
          <a:stretch/>
        </p:blipFill>
        <p:spPr>
          <a:xfrm>
            <a:off x="2928960" y="5214960"/>
            <a:ext cx="745560" cy="793080"/>
          </a:xfrm>
          <a:prstGeom prst="rect">
            <a:avLst/>
          </a:prstGeom>
          <a:ln w="9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14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15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1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2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nodeType="clickEffect" fill="hold">
                      <p:stCondLst>
                        <p:cond delay="indefinite"/>
                      </p:stCondLst>
                      <p:childTnLst>
                        <p:par>
                          <p:cTn id="2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28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29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nodeType="clickEffect" fill="hold">
                      <p:stCondLst>
                        <p:cond delay="indefinite"/>
                      </p:stCondLst>
                      <p:childTnLst>
                        <p:par>
                          <p:cTn id="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35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36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nodeType="clickEffect" fill="hold">
                      <p:stCondLst>
                        <p:cond delay="indefinite"/>
                      </p:stCondLst>
                      <p:childTnLst>
                        <p:par>
                          <p:cTn id="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2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43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49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0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nodeType="clickEffect" fill="hold">
                      <p:stCondLst>
                        <p:cond delay="indefinite"/>
                      </p:stCondLst>
                      <p:childTnLst>
                        <p:par>
                          <p:cTn id="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4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56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57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63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64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nodeType="clickEffect" fill="hold">
                      <p:stCondLst>
                        <p:cond delay="indefinite"/>
                      </p:stCondLst>
                      <p:childTnLst>
                        <p:par>
                          <p:cTn id="6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0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1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nodeType="clickEffect" fill="hold">
                      <p:stCondLst>
                        <p:cond delay="indefinite"/>
                      </p:stCondLst>
                      <p:childTnLst>
                        <p:par>
                          <p:cTn id="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7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78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nodeType="clickEffect" fill="hold">
                      <p:stCondLst>
                        <p:cond delay="indefinite"/>
                      </p:stCondLst>
                      <p:childTnLst>
                        <p:par>
                          <p:cTn id="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2" nodeType="clickEffect" fill="hold" presetClass="entr" presetID="27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84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5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rgb(0,80,-64)"/>
                                          </p:val>
                                        </p:tav>
                                        <p:tav tm="50000">
                                          <p:val>
                                            <p:strVal val="rgb(0,0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574920" y="4329000"/>
            <a:ext cx="8515440" cy="1187280"/>
          </a:xfrm>
          <a:prstGeom prst="rect">
            <a:avLst/>
          </a:prstGeom>
          <a:ln>
            <a:rou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2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( Именки се зборови кои означуваат имиња на суштества, предмети и појави)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2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ИМЕНКИТЕ ИМЕНУВААТ  СÉ ШТО НЕ ОПКРУЖУВА.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54" name="Picture 8" descr="smiley3181.gif"/>
          <p:cNvPicPr/>
          <p:nvPr/>
        </p:nvPicPr>
        <p:blipFill>
          <a:blip r:embed="rId1"/>
          <a:stretch/>
        </p:blipFill>
        <p:spPr>
          <a:xfrm>
            <a:off x="684360" y="620640"/>
            <a:ext cx="2086920" cy="1893240"/>
          </a:xfrm>
          <a:prstGeom prst="rect">
            <a:avLst/>
          </a:prstGeom>
          <a:ln w="9360"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2957760" y="857160"/>
            <a:ext cx="5501160" cy="6386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Како се викаат зборовите кои што ги именувавме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 цртежите?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6" name="CustomShape 3"/>
          <p:cNvSpPr/>
          <p:nvPr/>
        </p:nvSpPr>
        <p:spPr>
          <a:xfrm>
            <a:off x="2700360" y="2060640"/>
            <a:ext cx="1439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ИМЕНКИ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7" name="CustomShape 4"/>
          <p:cNvSpPr/>
          <p:nvPr/>
        </p:nvSpPr>
        <p:spPr>
          <a:xfrm>
            <a:off x="2987640" y="3213000"/>
            <a:ext cx="352836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Што именуваат именките?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8" name="CustomShape 5"/>
          <p:cNvSpPr/>
          <p:nvPr/>
        </p:nvSpPr>
        <p:spPr>
          <a:xfrm>
            <a:off x="2700360" y="1916280"/>
            <a:ext cx="1223280" cy="648720"/>
          </a:xfrm>
          <a:prstGeom prst="rect">
            <a:avLst/>
          </a:prstGeom>
          <a:noFill/>
          <a:ln w="38160">
            <a:solidFill>
              <a:schemeClr val="accent1"/>
            </a:solidFill>
            <a:miter/>
          </a:ln>
          <a:effectLst>
            <a:outerShdw algn="ctr" dir="13500000" dist="106914" rotWithShape="0">
              <a:schemeClr val="bg2">
                <a:alpha val="50000"/>
              </a:schemeClr>
            </a:outerShdw>
          </a:effectLst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nodeType="clickEffect" fill="hold">
                      <p:stCondLst>
                        <p:cond delay="indefinite"/>
                      </p:stCondLst>
                      <p:childTnLst>
                        <p:par>
                          <p:cTn id="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9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nodeType="clickEffect" fill="hold">
                      <p:stCondLst>
                        <p:cond delay="indefinite"/>
                      </p:stCondLst>
                      <p:childTnLst>
                        <p:par>
                          <p:cTn id="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8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02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nodeType="clickEffect" fill="hold">
                      <p:stCondLst>
                        <p:cond delay="indefinite"/>
                      </p:stCondLst>
                      <p:childTnLst>
                        <p:par>
                          <p:cTn id="1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nodeType="clickEffect" fill="hold">
                      <p:stCondLst>
                        <p:cond delay="indefinite"/>
                      </p:stCondLst>
                      <p:childTnLst>
                        <p:par>
                          <p:cTn id="1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1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nodeType="clickEffect" fill="hold">
                      <p:stCondLst>
                        <p:cond delay="indefinite"/>
                      </p:stCondLst>
                      <p:childTnLst>
                        <p:par>
                          <p:cTn id="1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1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nodeType="clickEffect" fill="hold">
                      <p:stCondLst>
                        <p:cond delay="indefinite"/>
                      </p:stCondLst>
                      <p:childTnLst>
                        <p:par>
                          <p:cTn id="1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2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12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CustomShape 1"/>
          <p:cNvSpPr/>
          <p:nvPr/>
        </p:nvSpPr>
        <p:spPr>
          <a:xfrm>
            <a:off x="1042920" y="260280"/>
            <a:ext cx="4249080" cy="1142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4400" spc="-1" strike="noStrike">
                <a:solidFill>
                  <a:srgbClr val="011b9b"/>
                </a:solidFill>
                <a:latin typeface="Comic Sans MS"/>
              </a:rPr>
              <a:t>Другарот Томе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731520" y="1402920"/>
            <a:ext cx="3888720" cy="4884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99"/>
                </a:solidFill>
                <a:latin typeface="Calibri"/>
              </a:rPr>
              <a:t>Се заљубив во  Виолета,</a:t>
            </a:r>
            <a:endParaRPr b="0" lang="en-US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99"/>
                </a:solidFill>
                <a:latin typeface="Calibri"/>
              </a:rPr>
              <a:t>но и Томе се заљуби во Виолета. Потоа се заљубив во Снеже, но и Томе. Потоа се заљубив во Љубица, но и Томе почна да пати по неа.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1" name="CustomShape 3"/>
          <p:cNvSpPr/>
          <p:nvPr/>
        </p:nvSpPr>
        <p:spPr>
          <a:xfrm>
            <a:off x="6227640" y="2060640"/>
            <a:ext cx="2088360" cy="27360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В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иолета</a:t>
            </a:r>
            <a:endParaRPr b="0" lang="en-US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T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oме</a:t>
            </a:r>
            <a:endParaRPr b="0" lang="en-US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С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неже</a:t>
            </a:r>
            <a:endParaRPr b="0" lang="en-US" sz="32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1" lang="en-US" sz="3200" spc="-1" strike="noStrike">
                <a:solidFill>
                  <a:srgbClr val="ff0000"/>
                </a:solidFill>
                <a:latin typeface="Calibri"/>
              </a:rPr>
              <a:t>Љ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27" dur="indefinite" restart="never" nodeType="tmRoot">
          <p:childTnLst>
            <p:seq>
              <p:cTn id="128" dur="indefinite" nodeType="mainSeq">
                <p:childTnLst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39" dur="2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4" dur="2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49" dur="2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54" dur="2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2000160" y="1714680"/>
            <a:ext cx="183600" cy="4564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2"/>
          <p:cNvSpPr/>
          <p:nvPr/>
        </p:nvSpPr>
        <p:spPr>
          <a:xfrm>
            <a:off x="3727440" y="285840"/>
            <a:ext cx="1949040" cy="5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46" strike="noStrike">
                <a:solidFill>
                  <a:srgbClr val="e0322d"/>
                </a:solidFill>
                <a:latin typeface="Arial"/>
                <a:ea typeface="DejaVu Sans"/>
              </a:rPr>
              <a:t>ИМЕНКИ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4" name="CustomShape 3"/>
          <p:cNvSpPr/>
          <p:nvPr/>
        </p:nvSpPr>
        <p:spPr>
          <a:xfrm>
            <a:off x="826920" y="1989000"/>
            <a:ext cx="1944000" cy="341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момче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девојче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река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куче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мачка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град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5143680" y="1989000"/>
            <a:ext cx="1785240" cy="3416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Б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илал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A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на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В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ардар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Ш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арко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Л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или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3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труга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6" name="CustomShape 5"/>
          <p:cNvSpPr/>
          <p:nvPr/>
        </p:nvSpPr>
        <p:spPr>
          <a:xfrm>
            <a:off x="1857240" y="5715000"/>
            <a:ext cx="5928480" cy="821520"/>
          </a:xfrm>
          <a:prstGeom prst="rect">
            <a:avLst/>
          </a:prstGeom>
          <a:gradFill rotWithShape="0">
            <a:gsLst>
              <a:gs pos="0">
                <a:srgbClr val="bfd4fe"/>
              </a:gs>
              <a:gs pos="100000">
                <a:srgbClr val="e5efff">
                  <a:alpha val="0"/>
                </a:srgbClr>
              </a:gs>
            </a:gsLst>
            <a:lin ang="16200000"/>
          </a:gradFill>
          <a:ln>
            <a:solidFill>
              <a:srgbClr val="4a7ebb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ИМИЊАТА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 СЕ ПИШУВААТ СО ГОЛЕМА БУКВА.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67" name="CustomShape 6"/>
          <p:cNvSpPr/>
          <p:nvPr/>
        </p:nvSpPr>
        <p:spPr>
          <a:xfrm>
            <a:off x="1285920" y="1214280"/>
            <a:ext cx="7168320" cy="821520"/>
          </a:xfrm>
          <a:prstGeom prst="rect">
            <a:avLst/>
          </a:prstGeom>
          <a:noFill/>
          <a:ln w="9360">
            <a:solidFill>
              <a:schemeClr val="accent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7030a0"/>
                </a:solidFill>
                <a:latin typeface="Arial"/>
                <a:ea typeface="DejaVu Sans"/>
              </a:rPr>
              <a:t>По што се разликуваат именките од десната и левата страна?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nodeType="clickEffect" fill="hold">
                      <p:stCondLst>
                        <p:cond delay="indefinite"/>
                      </p:stCondLst>
                      <p:childTnLst>
                        <p:par>
                          <p:cTn id="15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nodeType="afterEffect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nodeType="afterEffect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nodeType="afterEffect" fill="hold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nodeType="clickEffect" fill="hold">
                      <p:stCondLst>
                        <p:cond delay="indefinite"/>
                      </p:stCondLst>
                      <p:childTnLst>
                        <p:par>
                          <p:cTn id="1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76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571320" y="1341360"/>
            <a:ext cx="1767960" cy="201528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 algn="ctr">
              <a:lnSpc>
                <a:spcPct val="9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Мери</a:t>
            </a:r>
            <a:endParaRPr b="0" lang="en-US" sz="2800" spc="-1" strike="noStrike">
              <a:latin typeface="Arial"/>
            </a:endParaRPr>
          </a:p>
          <a:p>
            <a:pPr marL="343080" indent="-342360" algn="ctr">
              <a:lnSpc>
                <a:spcPct val="9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Mарко</a:t>
            </a:r>
            <a:endParaRPr b="0" lang="en-US" sz="2800" spc="-1" strike="noStrike">
              <a:latin typeface="Arial"/>
            </a:endParaRPr>
          </a:p>
          <a:p>
            <a:pPr marL="343080" indent="-342360" algn="ctr">
              <a:lnSpc>
                <a:spcPct val="9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Гоце</a:t>
            </a:r>
            <a:endParaRPr b="0" lang="en-US" sz="2800" spc="-1" strike="noStrike">
              <a:latin typeface="Arial"/>
            </a:endParaRPr>
          </a:p>
          <a:p>
            <a:pPr marL="343080" indent="-342360" algn="ctr">
              <a:lnSpc>
                <a:spcPct val="9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Емин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9" name="CustomShape 2"/>
          <p:cNvSpPr/>
          <p:nvPr/>
        </p:nvSpPr>
        <p:spPr>
          <a:xfrm>
            <a:off x="3429000" y="1341360"/>
            <a:ext cx="1647000" cy="21582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Дорчо 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Леси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Буби</a:t>
            </a:r>
            <a:endParaRPr b="0" lang="en-US" sz="28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561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    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0" name="CustomShape 3"/>
          <p:cNvSpPr/>
          <p:nvPr/>
        </p:nvSpPr>
        <p:spPr>
          <a:xfrm>
            <a:off x="539640" y="981000"/>
            <a:ext cx="2086920" cy="273456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4"/>
          <p:cNvSpPr/>
          <p:nvPr/>
        </p:nvSpPr>
        <p:spPr>
          <a:xfrm>
            <a:off x="3276720" y="1052640"/>
            <a:ext cx="2086920" cy="266328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5"/>
          <p:cNvSpPr/>
          <p:nvPr/>
        </p:nvSpPr>
        <p:spPr>
          <a:xfrm>
            <a:off x="5940360" y="981000"/>
            <a:ext cx="2160000" cy="2807640"/>
          </a:xfrm>
          <a:prstGeom prst="ellipse">
            <a:avLst/>
          </a:prstGeom>
          <a:noFill/>
          <a:ln w="936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6"/>
          <p:cNvSpPr/>
          <p:nvPr/>
        </p:nvSpPr>
        <p:spPr>
          <a:xfrm>
            <a:off x="6567480" y="1216080"/>
            <a:ext cx="1172520" cy="3661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7"/>
          <p:cNvSpPr/>
          <p:nvPr/>
        </p:nvSpPr>
        <p:spPr>
          <a:xfrm>
            <a:off x="6215040" y="1214280"/>
            <a:ext cx="1785240" cy="2329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Струга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Битола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Скопје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400"/>
              </a:spcBef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Тополчани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75" name="CustomShape 8"/>
          <p:cNvSpPr/>
          <p:nvPr/>
        </p:nvSpPr>
        <p:spPr>
          <a:xfrm>
            <a:off x="324000" y="3860640"/>
            <a:ext cx="2375640" cy="57564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9"/>
          <p:cNvSpPr/>
          <p:nvPr/>
        </p:nvSpPr>
        <p:spPr>
          <a:xfrm>
            <a:off x="3203640" y="3860640"/>
            <a:ext cx="2231280" cy="57564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10"/>
          <p:cNvSpPr/>
          <p:nvPr/>
        </p:nvSpPr>
        <p:spPr>
          <a:xfrm>
            <a:off x="5867280" y="3860640"/>
            <a:ext cx="2520360" cy="575640"/>
          </a:xfrm>
          <a:prstGeom prst="rect">
            <a:avLst/>
          </a:prstGeom>
          <a:noFill/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 на градови и села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8" name="CustomShape 11"/>
          <p:cNvSpPr/>
          <p:nvPr/>
        </p:nvSpPr>
        <p:spPr>
          <a:xfrm>
            <a:off x="324000" y="3933720"/>
            <a:ext cx="25916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 на луѓе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9" name="CustomShape 12"/>
          <p:cNvSpPr/>
          <p:nvPr/>
        </p:nvSpPr>
        <p:spPr>
          <a:xfrm>
            <a:off x="3132000" y="3933720"/>
            <a:ext cx="24678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 на животни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Line 13"/>
          <p:cNvSpPr/>
          <p:nvPr/>
        </p:nvSpPr>
        <p:spPr>
          <a:xfrm>
            <a:off x="1258560" y="4437000"/>
            <a:ext cx="1152720" cy="86364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14"/>
          <p:cNvSpPr/>
          <p:nvPr/>
        </p:nvSpPr>
        <p:spPr>
          <a:xfrm>
            <a:off x="3492360" y="5373720"/>
            <a:ext cx="1799640" cy="518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Line 15"/>
          <p:cNvSpPr/>
          <p:nvPr/>
        </p:nvSpPr>
        <p:spPr>
          <a:xfrm>
            <a:off x="4356000" y="4437000"/>
            <a:ext cx="0" cy="792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Line 16"/>
          <p:cNvSpPr/>
          <p:nvPr/>
        </p:nvSpPr>
        <p:spPr>
          <a:xfrm flipH="1">
            <a:off x="6227640" y="4437000"/>
            <a:ext cx="1079280" cy="792000"/>
          </a:xfrm>
          <a:prstGeom prst="line">
            <a:avLst/>
          </a:prstGeom>
          <a:ln w="9360">
            <a:solidFill>
              <a:schemeClr val="tx1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17"/>
          <p:cNvSpPr/>
          <p:nvPr/>
        </p:nvSpPr>
        <p:spPr>
          <a:xfrm>
            <a:off x="2268360" y="5373720"/>
            <a:ext cx="4803120" cy="5166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1400"/>
              </a:spcBef>
            </a:pPr>
            <a:r>
              <a:rPr b="1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   </a:t>
            </a:r>
            <a:r>
              <a:rPr b="1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ИМИЊАТА СЕ ИМЕНКИ.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85" name="CustomShape 18"/>
          <p:cNvSpPr/>
          <p:nvPr/>
        </p:nvSpPr>
        <p:spPr>
          <a:xfrm>
            <a:off x="324000" y="5950080"/>
            <a:ext cx="8495640" cy="4557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       </a:t>
            </a:r>
            <a:r>
              <a:rPr b="1" lang="en-US" sz="2400" spc="-1" strike="noStrike">
                <a:solidFill>
                  <a:srgbClr val="ff0000"/>
                </a:solidFill>
                <a:latin typeface="Arial"/>
                <a:ea typeface="DejaVu Sans"/>
              </a:rPr>
              <a:t>Имињата ги пишуваме со голема почетна буква.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7" dur="indefinite" restart="never" nodeType="tmRoot">
          <p:childTnLst>
            <p:seq>
              <p:cTn id="178" dur="indefinite" nodeType="mainSeq">
                <p:childTnLst>
                  <p:par>
                    <p:cTn id="179" nodeType="clickEffect" fill="hold">
                      <p:stCondLst>
                        <p:cond delay="indefinite"/>
                      </p:stCondLst>
                      <p:childTnLst>
                        <p:par>
                          <p:cTn id="1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3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7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8" dur="5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1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2" dur="5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5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6" dur="5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nodeType="clickEffect" fill="hold">
                      <p:stCondLst>
                        <p:cond delay="indefinite"/>
                      </p:stCondLst>
                      <p:childTnLst>
                        <p:par>
                          <p:cTn id="19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9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nodeType="clickEffect" fill="hold">
                      <p:stCondLst>
                        <p:cond delay="indefinite"/>
                      </p:stCondLst>
                      <p:childTnLst>
                        <p:par>
                          <p:cTn id="20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4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nodeType="clickEffect" fill="hold">
                      <p:stCondLst>
                        <p:cond delay="indefinite"/>
                      </p:stCondLst>
                      <p:childTnLst>
                        <p:par>
                          <p:cTn id="2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9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nodeType="clickEffect" fill="hold">
                      <p:stCondLst>
                        <p:cond delay="indefinite"/>
                      </p:stCondLst>
                      <p:childTnLst>
                        <p:par>
                          <p:cTn id="2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8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0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1" dur="500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4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5" dur="500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8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9" dur="500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2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3" dur="50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nodeType="clickEffect" fill="hold">
                      <p:stCondLst>
                        <p:cond delay="indefinite"/>
                      </p:stCondLst>
                      <p:childTnLst>
                        <p:par>
                          <p:cTn id="2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6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nodeType="clickEffect" fill="hold">
                      <p:stCondLst>
                        <p:cond delay="indefinite"/>
                      </p:stCondLst>
                      <p:childTnLst>
                        <p:par>
                          <p:cTn id="2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1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5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6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nodeType="clickEffect" fill="hold">
                      <p:stCondLst>
                        <p:cond delay="indefinite"/>
                      </p:stCondLst>
                      <p:childTnLst>
                        <p:par>
                          <p:cTn id="24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5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nodeType="clickEffect" fill="hold">
                      <p:stCondLst>
                        <p:cond delay="indefinite"/>
                      </p:stCondLst>
                      <p:childTnLst>
                        <p:par>
                          <p:cTn id="2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7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8" dur="5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1" dur="5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2" dur="500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5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6" dur="500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9" dur="5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0" dur="50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nodeType="clickEffect" fill="hold">
                      <p:stCondLst>
                        <p:cond delay="indefinite"/>
                      </p:stCondLst>
                      <p:childTnLst>
                        <p:par>
                          <p:cTn id="2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7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5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0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1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2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3" dur="500" fill="hold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4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nodeType="clickEffect" fill="hold">
                      <p:stCondLst>
                        <p:cond delay="indefinite"/>
                      </p:stCondLst>
                      <p:childTnLst>
                        <p:par>
                          <p:cTn id="2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7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89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nodeType="with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92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Effect" fill="hold">
                      <p:stCondLst>
                        <p:cond delay="indefinite"/>
                      </p:stCondLst>
                      <p:childTnLst>
                        <p:par>
                          <p:cTn id="2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29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nodeType="clickEffect" fill="hold">
                      <p:stCondLst>
                        <p:cond delay="indefinite"/>
                      </p:stCondLst>
                      <p:childTnLst>
                        <p:par>
                          <p:cTn id="3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2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5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06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nodeType="clickEffect" fill="hold">
                      <p:stCondLst>
                        <p:cond delay="indefinite"/>
                      </p:stCondLst>
                      <p:childTnLst>
                        <p:par>
                          <p:cTn id="30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313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nodeType="clickEffect" fill="hold">
                      <p:stCondLst>
                        <p:cond delay="indefinite"/>
                      </p:stCondLst>
                      <p:childTnLst>
                        <p:par>
                          <p:cTn id="31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6" nodeType="click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8" dur="1155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1155" fill="hold"/>
                                        <p:tgtEl>
                                          <p:spTgt spid="1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0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1" dur="115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322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3" dur="1155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324" dur="1845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nodeType="clickEffect" fill="hold">
                      <p:stCondLst>
                        <p:cond delay="indefinite"/>
                      </p:stCondLst>
                      <p:childTnLst>
                        <p:par>
                          <p:cTn id="3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7" nodeType="clickEffect" fill="hold" presetClass="entr" presetID="5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9" dur="77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" dur="77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1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2" dur="77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calcmode="lin" valueType="num" from="(0.5)" to="(#ppt_x)">
                                      <p:cBhvr additive="repl">
                                        <p:cTn id="333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4" dur="770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calcmode="lin" valueType="num" from="(#ppt_y+0.4)" to="(#ppt_y)">
                                      <p:cBhvr additive="repl">
                                        <p:cTn id="335" dur="123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2015280" y="5715000"/>
            <a:ext cx="3366000" cy="5774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3200" spc="-1" strike="noStrike">
                <a:solidFill>
                  <a:srgbClr val="c00000"/>
                </a:solidFill>
                <a:latin typeface="Arial"/>
                <a:ea typeface="DejaVu Sans"/>
              </a:rPr>
              <a:t>ГОЛЕМА БУКВА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797760" y="1143000"/>
            <a:ext cx="202644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Тоше Проески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1011600" y="2000160"/>
            <a:ext cx="198828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Горан Пандев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>
            <a:off x="856440" y="3714840"/>
            <a:ext cx="198828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Каролина Гочева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0" name="CustomShape 5"/>
          <p:cNvSpPr/>
          <p:nvPr/>
        </p:nvSpPr>
        <p:spPr>
          <a:xfrm>
            <a:off x="941400" y="2786040"/>
            <a:ext cx="196524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Кире Лазаров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928800" y="4572000"/>
            <a:ext cx="142812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</a:t>
            </a: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НА ЛУЃЕ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2" name="CustomShape 7"/>
          <p:cNvSpPr/>
          <p:nvPr/>
        </p:nvSpPr>
        <p:spPr>
          <a:xfrm>
            <a:off x="3791880" y="1143000"/>
            <a:ext cx="103104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Скопје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>
            <a:off x="3935160" y="2000160"/>
            <a:ext cx="10083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Охрид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4" name="CustomShape 9"/>
          <p:cNvSpPr/>
          <p:nvPr/>
        </p:nvSpPr>
        <p:spPr>
          <a:xfrm>
            <a:off x="3863520" y="2857680"/>
            <a:ext cx="105408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Струга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>
            <a:off x="3723120" y="3714840"/>
            <a:ext cx="141660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Подгорци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6" name="CustomShape 11"/>
          <p:cNvSpPr/>
          <p:nvPr/>
        </p:nvSpPr>
        <p:spPr>
          <a:xfrm>
            <a:off x="3500280" y="4572000"/>
            <a:ext cx="178524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ИМИЊА НА МЕСТА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>
            <a:off x="6072120" y="1143000"/>
            <a:ext cx="21963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П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аѓа дожд.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8" name="CustomShape 13"/>
          <p:cNvSpPr/>
          <p:nvPr/>
        </p:nvSpPr>
        <p:spPr>
          <a:xfrm>
            <a:off x="6072120" y="2000160"/>
            <a:ext cx="235656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Ч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итам лектира</a:t>
            </a:r>
            <a:r>
              <a:rPr b="0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>
            <a:off x="5857920" y="2857680"/>
            <a:ext cx="2642400" cy="4251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ff0000"/>
                </a:solidFill>
                <a:latin typeface="Arial"/>
                <a:ea typeface="DejaVu Sans"/>
              </a:rPr>
              <a:t>И</a:t>
            </a: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рфан пее.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00" name="CustomShape 15"/>
          <p:cNvSpPr/>
          <p:nvPr/>
        </p:nvSpPr>
        <p:spPr>
          <a:xfrm>
            <a:off x="6000840" y="3714840"/>
            <a:ext cx="2571120" cy="394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ff0000"/>
                </a:solidFill>
                <a:latin typeface="Arial"/>
                <a:ea typeface="DejaVu Sans"/>
              </a:rPr>
              <a:t>З</a:t>
            </a:r>
            <a:r>
              <a:rPr b="1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ајакот брзо трча.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01" name="CustomShape 16"/>
          <p:cNvSpPr/>
          <p:nvPr/>
        </p:nvSpPr>
        <p:spPr>
          <a:xfrm>
            <a:off x="5929200" y="4572000"/>
            <a:ext cx="2714040" cy="760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200" spc="-1" strike="noStrike">
                <a:solidFill>
                  <a:srgbClr val="000000"/>
                </a:solidFill>
                <a:latin typeface="Arial"/>
                <a:ea typeface="DejaVu Sans"/>
              </a:rPr>
              <a:t>ПОЧЕТОК НА НОВА РЕЧЕНИЦА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202" name="CustomShape 17"/>
          <p:cNvSpPr/>
          <p:nvPr/>
        </p:nvSpPr>
        <p:spPr>
          <a:xfrm>
            <a:off x="299520" y="357120"/>
            <a:ext cx="240732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  <a:ea typeface="DejaVu Sans"/>
              </a:rPr>
              <a:t>ИГРА АСОЦИЈАЦИИ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18"/>
          <p:cNvSpPr/>
          <p:nvPr/>
        </p:nvSpPr>
        <p:spPr>
          <a:xfrm>
            <a:off x="571320" y="1857240"/>
            <a:ext cx="2459880" cy="7185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/>
          </a:gra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A2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4" name="CustomShape 19"/>
          <p:cNvSpPr/>
          <p:nvPr/>
        </p:nvSpPr>
        <p:spPr>
          <a:xfrm>
            <a:off x="571320" y="3571920"/>
            <a:ext cx="2459880" cy="7185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/>
          </a:gra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A4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5" name="CustomShape 20"/>
          <p:cNvSpPr/>
          <p:nvPr/>
        </p:nvSpPr>
        <p:spPr>
          <a:xfrm>
            <a:off x="571320" y="2714760"/>
            <a:ext cx="2459880" cy="7185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/>
          </a:gra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A3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6" name="CustomShape 21"/>
          <p:cNvSpPr/>
          <p:nvPr/>
        </p:nvSpPr>
        <p:spPr>
          <a:xfrm>
            <a:off x="571320" y="4429080"/>
            <a:ext cx="2459880" cy="86292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/>
          </a:gradFill>
          <a:ln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A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07" name="CustomShape 22"/>
          <p:cNvSpPr/>
          <p:nvPr/>
        </p:nvSpPr>
        <p:spPr>
          <a:xfrm>
            <a:off x="3143160" y="1857240"/>
            <a:ext cx="2428200" cy="718560"/>
          </a:xfrm>
          <a:prstGeom prst="rect">
            <a:avLst/>
          </a:prstGeom>
          <a:gradFill rotWithShape="0">
            <a:gsLst>
              <a:gs pos="0">
                <a:srgbClr val="f7c1c1"/>
              </a:gs>
              <a:gs pos="100000">
                <a:srgbClr val="fee5e5">
                  <a:alpha val="0"/>
                </a:srgbClr>
              </a:gs>
            </a:gsLst>
            <a:lin ang="16200000"/>
          </a:gradFill>
          <a:ln>
            <a:solidFill>
              <a:srgbClr val="ad44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B2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8" name="CustomShape 23"/>
          <p:cNvSpPr/>
          <p:nvPr/>
        </p:nvSpPr>
        <p:spPr>
          <a:xfrm>
            <a:off x="3143160" y="2714760"/>
            <a:ext cx="2428200" cy="718560"/>
          </a:xfrm>
          <a:prstGeom prst="rect">
            <a:avLst/>
          </a:prstGeom>
          <a:gradFill rotWithShape="0">
            <a:gsLst>
              <a:gs pos="0">
                <a:srgbClr val="f7c1c1"/>
              </a:gs>
              <a:gs pos="100000">
                <a:srgbClr val="fee5e5">
                  <a:alpha val="0"/>
                </a:srgbClr>
              </a:gs>
            </a:gsLst>
            <a:lin ang="16200000"/>
          </a:gradFill>
          <a:ln>
            <a:solidFill>
              <a:srgbClr val="ad44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B3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09" name="CustomShape 24"/>
          <p:cNvSpPr/>
          <p:nvPr/>
        </p:nvSpPr>
        <p:spPr>
          <a:xfrm>
            <a:off x="3143160" y="3571920"/>
            <a:ext cx="2428200" cy="718560"/>
          </a:xfrm>
          <a:prstGeom prst="rect">
            <a:avLst/>
          </a:prstGeom>
          <a:gradFill rotWithShape="0">
            <a:gsLst>
              <a:gs pos="0">
                <a:srgbClr val="f7c1c1"/>
              </a:gs>
              <a:gs pos="100000">
                <a:srgbClr val="fee5e5">
                  <a:alpha val="0"/>
                </a:srgbClr>
              </a:gs>
            </a:gsLst>
            <a:lin ang="16200000"/>
          </a:gradFill>
          <a:ln>
            <a:solidFill>
              <a:srgbClr val="ad44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B4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0" name="CustomShape 25"/>
          <p:cNvSpPr/>
          <p:nvPr/>
        </p:nvSpPr>
        <p:spPr>
          <a:xfrm>
            <a:off x="3143160" y="4429080"/>
            <a:ext cx="2428200" cy="862920"/>
          </a:xfrm>
          <a:prstGeom prst="rect">
            <a:avLst/>
          </a:prstGeom>
          <a:gradFill rotWithShape="0">
            <a:gsLst>
              <a:gs pos="0">
                <a:srgbClr val="8d2a27"/>
              </a:gs>
              <a:gs pos="100000">
                <a:srgbClr val="b73733">
                  <a:alpha val="0"/>
                </a:srgbClr>
              </a:gs>
            </a:gsLst>
            <a:lin ang="16200000"/>
          </a:gradFill>
          <a:ln>
            <a:solidFill>
              <a:srgbClr val="ad4440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B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1" name="CustomShape 26"/>
          <p:cNvSpPr/>
          <p:nvPr/>
        </p:nvSpPr>
        <p:spPr>
          <a:xfrm>
            <a:off x="3143160" y="1000080"/>
            <a:ext cx="2428200" cy="718560"/>
          </a:xfrm>
          <a:prstGeom prst="rect">
            <a:avLst/>
          </a:prstGeom>
          <a:gradFill rotWithShape="0">
            <a:gsLst>
              <a:gs pos="0">
                <a:srgbClr val="f7c1c1"/>
              </a:gs>
              <a:gs pos="100000">
                <a:srgbClr val="fee5e5">
                  <a:alpha val="0"/>
                </a:srgbClr>
              </a:gs>
            </a:gsLst>
            <a:lin ang="16200000"/>
          </a:gradFill>
          <a:ln>
            <a:solidFill>
              <a:srgbClr val="ad4440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B1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2" name="CustomShape 27"/>
          <p:cNvSpPr/>
          <p:nvPr/>
        </p:nvSpPr>
        <p:spPr>
          <a:xfrm>
            <a:off x="571320" y="1000080"/>
            <a:ext cx="2459880" cy="7185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>
                  <a:alpha val="0"/>
                </a:srgbClr>
              </a:gs>
            </a:gsLst>
            <a:lin ang="16200000"/>
          </a:gradFill>
          <a:ln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A1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3" name="CustomShape 28"/>
          <p:cNvSpPr/>
          <p:nvPr/>
        </p:nvSpPr>
        <p:spPr>
          <a:xfrm>
            <a:off x="5715000" y="1857240"/>
            <a:ext cx="2926800" cy="718560"/>
          </a:xfrm>
          <a:prstGeom prst="rect">
            <a:avLst/>
          </a:prstGeom>
          <a:gradFill rotWithShape="0">
            <a:gsLst>
              <a:gs pos="0">
                <a:srgbClr val="dae6fe"/>
              </a:gs>
              <a:gs pos="100000">
                <a:srgbClr val="f0f3ff">
                  <a:alpha val="0"/>
                </a:srgbClr>
              </a:gs>
            </a:gsLst>
            <a:lin ang="16200000"/>
          </a:gradFill>
          <a:ln>
            <a:solidFill>
              <a:srgbClr val="adbcd7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C2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4" name="CustomShape 29"/>
          <p:cNvSpPr/>
          <p:nvPr/>
        </p:nvSpPr>
        <p:spPr>
          <a:xfrm>
            <a:off x="5715000" y="2714760"/>
            <a:ext cx="2926800" cy="718560"/>
          </a:xfrm>
          <a:prstGeom prst="rect">
            <a:avLst/>
          </a:prstGeom>
          <a:gradFill rotWithShape="0">
            <a:gsLst>
              <a:gs pos="0">
                <a:srgbClr val="dae6fe"/>
              </a:gs>
              <a:gs pos="100000">
                <a:srgbClr val="f0f3ff">
                  <a:alpha val="0"/>
                </a:srgbClr>
              </a:gs>
            </a:gsLst>
            <a:lin ang="16200000"/>
          </a:gradFill>
          <a:ln>
            <a:solidFill>
              <a:srgbClr val="adbcd7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C3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5" name="CustomShape 30"/>
          <p:cNvSpPr/>
          <p:nvPr/>
        </p:nvSpPr>
        <p:spPr>
          <a:xfrm>
            <a:off x="5715000" y="3571920"/>
            <a:ext cx="2926800" cy="718560"/>
          </a:xfrm>
          <a:prstGeom prst="rect">
            <a:avLst/>
          </a:prstGeom>
          <a:gradFill rotWithShape="0">
            <a:gsLst>
              <a:gs pos="0">
                <a:srgbClr val="dae6fe"/>
              </a:gs>
              <a:gs pos="100000">
                <a:srgbClr val="f0f3ff">
                  <a:alpha val="0"/>
                </a:srgbClr>
              </a:gs>
            </a:gsLst>
            <a:lin ang="16200000"/>
          </a:gradFill>
          <a:ln>
            <a:solidFill>
              <a:srgbClr val="adbcd7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C4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6" name="CustomShape 31"/>
          <p:cNvSpPr/>
          <p:nvPr/>
        </p:nvSpPr>
        <p:spPr>
          <a:xfrm>
            <a:off x="5715000" y="4429080"/>
            <a:ext cx="2926800" cy="862920"/>
          </a:xfrm>
          <a:prstGeom prst="rect">
            <a:avLst/>
          </a:prstGeom>
          <a:gradFill rotWithShape="0">
            <a:gsLst>
              <a:gs pos="0">
                <a:srgbClr val="7f8fa8"/>
              </a:gs>
              <a:gs pos="100000">
                <a:srgbClr val="a6b9da">
                  <a:alpha val="0"/>
                </a:srgbClr>
              </a:gs>
            </a:gsLst>
            <a:lin ang="16200000"/>
          </a:gradFill>
          <a:ln>
            <a:solidFill>
              <a:srgbClr val="adbcd7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17" name="CustomShape 32"/>
          <p:cNvSpPr/>
          <p:nvPr/>
        </p:nvSpPr>
        <p:spPr>
          <a:xfrm>
            <a:off x="5715000" y="1000080"/>
            <a:ext cx="2926800" cy="718560"/>
          </a:xfrm>
          <a:prstGeom prst="rect">
            <a:avLst/>
          </a:prstGeom>
          <a:gradFill rotWithShape="0">
            <a:gsLst>
              <a:gs pos="0">
                <a:srgbClr val="dae6fe"/>
              </a:gs>
              <a:gs pos="100000">
                <a:srgbClr val="f0f3ff">
                  <a:alpha val="0"/>
                </a:srgbClr>
              </a:gs>
            </a:gsLst>
            <a:lin ang="16200000"/>
          </a:gradFill>
          <a:ln>
            <a:solidFill>
              <a:srgbClr val="adbcd7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600" spc="-1" strike="noStrike">
                <a:solidFill>
                  <a:srgbClr val="000000"/>
                </a:solidFill>
                <a:latin typeface="Arial"/>
                <a:ea typeface="DejaVu Sans"/>
              </a:rPr>
              <a:t>C1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218" name="CustomShape 33"/>
          <p:cNvSpPr/>
          <p:nvPr/>
        </p:nvSpPr>
        <p:spPr>
          <a:xfrm>
            <a:off x="500040" y="5429160"/>
            <a:ext cx="8246520" cy="1078920"/>
          </a:xfrm>
          <a:prstGeom prst="rect">
            <a:avLst/>
          </a:prstGeom>
          <a:gradFill rotWithShape="0">
            <a:gsLst>
              <a:gs pos="0">
                <a:srgbClr val="bebebe"/>
              </a:gs>
              <a:gs pos="100000">
                <a:srgbClr val="f7f7f7">
                  <a:alpha val="0"/>
                </a:srgbClr>
              </a:gs>
            </a:gsLst>
            <a:lin ang="16200000"/>
          </a:gradFill>
          <a:ln>
            <a:solidFill>
              <a:srgbClr val="f9f9f9"/>
            </a:solidFill>
            <a:round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КОНЕЧНО РЕШЕНИЕ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6" dur="indefinite" restart="never" nodeType="tmRoot">
          <p:childTnLst>
            <p:seq>
              <p:cTn id="337" restart="whenNotActive" nodeType="interactiveSeq" fill="hold">
                <p:stCondLst>
                  <p:cond delay="0" evt="onClick">
                    <p:tgtEl>
                      <p:spTgt spid="203"/>
                    </p:tgtEl>
                  </p:cond>
                </p:stCondLst>
                <p:childTnLst>
                  <p:par>
                    <p:cTn id="338" nodeType="clickEffect" fill="hold">
                      <p:stCondLst>
                        <p:cond delay="0" evt="onClick">
                          <p:tgtEl>
                            <p:spTgt spid="203"/>
                          </p:tgtEl>
                        </p:cond>
                      </p:stCondLst>
                      <p:childTnLst>
                        <p:par>
                          <p:cTn id="3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0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41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43" restart="whenNotActive" nodeType="interactiveSeq" fill="hold">
                <p:stCondLst>
                  <p:cond delay="0" evt="onClick">
                    <p:tgtEl>
                      <p:spTgt spid="205"/>
                    </p:tgtEl>
                  </p:cond>
                </p:stCondLst>
                <p:childTnLst>
                  <p:par>
                    <p:cTn id="344" nodeType="clickEffect" fill="hold">
                      <p:stCondLst>
                        <p:cond delay="0" evt="onClick">
                          <p:tgtEl>
                            <p:spTgt spid="205"/>
                          </p:tgtEl>
                        </p:cond>
                      </p:stCondLst>
                      <p:childTnLst>
                        <p:par>
                          <p:cTn id="34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6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4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49" restart="whenNotActive" nodeType="interactiveSeq" fill="hold">
                <p:stCondLst>
                  <p:cond delay="0" evt="onClick">
                    <p:tgtEl>
                      <p:spTgt spid="204"/>
                    </p:tgtEl>
                  </p:cond>
                </p:stCondLst>
                <p:childTnLst>
                  <p:par>
                    <p:cTn id="350" nodeType="clickEffect" fill="hold">
                      <p:stCondLst>
                        <p:cond delay="0" evt="onClick">
                          <p:tgtEl>
                            <p:spTgt spid="204"/>
                          </p:tgtEl>
                        </p:cond>
                      </p:stCondLst>
                      <p:childTnLst>
                        <p:par>
                          <p:cTn id="3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2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55" restart="whenNotActive" nodeType="interactiveSeq" fill="hold">
                <p:stCondLst>
                  <p:cond delay="0" evt="onClick">
                    <p:tgtEl>
                      <p:spTgt spid="206"/>
                    </p:tgtEl>
                  </p:cond>
                </p:stCondLst>
                <p:childTnLst>
                  <p:par>
                    <p:cTn id="356" nodeType="clickEffect" fill="hold">
                      <p:stCondLst>
                        <p:cond delay="0" evt="onClick">
                          <p:tgtEl>
                            <p:spTgt spid="206"/>
                          </p:tgtEl>
                        </p:cond>
                      </p:stCondLst>
                      <p:childTnLst>
                        <p:par>
                          <p:cTn id="35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8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59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61" restart="whenNotActive" nodeType="interactiveSeq" fill="hold">
                <p:stCondLst>
                  <p:cond delay="0" evt="onClick">
                    <p:tgtEl>
                      <p:spTgt spid="207"/>
                    </p:tgtEl>
                  </p:cond>
                </p:stCondLst>
                <p:childTnLst>
                  <p:par>
                    <p:cTn id="362" nodeType="clickEffect" fill="hold">
                      <p:stCondLst>
                        <p:cond delay="0" evt="onClick">
                          <p:tgtEl>
                            <p:spTgt spid="207"/>
                          </p:tgtEl>
                        </p:cond>
                      </p:stCondLst>
                      <p:childTnLst>
                        <p:par>
                          <p:cTn id="3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4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65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67" restart="whenNotActive" nodeType="interactiveSeq" fill="hold">
                <p:stCondLst>
                  <p:cond delay="0" evt="onClick">
                    <p:tgtEl>
                      <p:spTgt spid="208"/>
                    </p:tgtEl>
                  </p:cond>
                </p:stCondLst>
                <p:childTnLst>
                  <p:par>
                    <p:cTn id="368" nodeType="clickEffect" fill="hold">
                      <p:stCondLst>
                        <p:cond delay="0" evt="onClick">
                          <p:tgtEl>
                            <p:spTgt spid="208"/>
                          </p:tgtEl>
                        </p:cond>
                      </p:stCondLst>
                      <p:childTnLst>
                        <p:par>
                          <p:cTn id="36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0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7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73" restart="whenNotActive" nodeType="interactiveSeq" fill="hold">
                <p:stCondLst>
                  <p:cond delay="0" evt="onClick">
                    <p:tgtEl>
                      <p:spTgt spid="209"/>
                    </p:tgtEl>
                  </p:cond>
                </p:stCondLst>
                <p:childTnLst>
                  <p:par>
                    <p:cTn id="374" nodeType="clickEffect" fill="hold">
                      <p:stCondLst>
                        <p:cond delay="0" evt="onClick">
                          <p:tgtEl>
                            <p:spTgt spid="209"/>
                          </p:tgtEl>
                        </p:cond>
                      </p:stCondLst>
                      <p:childTnLst>
                        <p:par>
                          <p:cTn id="3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6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7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79" restart="whenNotActive" nodeType="interactiveSeq" fill="hold">
                <p:stCondLst>
                  <p:cond delay="0" evt="onClick">
                    <p:tgtEl>
                      <p:spTgt spid="210"/>
                    </p:tgtEl>
                  </p:cond>
                </p:stCondLst>
                <p:childTnLst>
                  <p:par>
                    <p:cTn id="380" nodeType="clickEffect" fill="hold">
                      <p:stCondLst>
                        <p:cond delay="0" evt="onClick">
                          <p:tgtEl>
                            <p:spTgt spid="210"/>
                          </p:tgtEl>
                        </p:cond>
                      </p:stCondLst>
                      <p:childTnLst>
                        <p:par>
                          <p:cTn id="38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2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8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85" restart="whenNotActive" nodeType="interactiveSeq" fill="hold">
                <p:stCondLst>
                  <p:cond delay="0" evt="onClick">
                    <p:tgtEl>
                      <p:spTgt spid="211"/>
                    </p:tgtEl>
                  </p:cond>
                </p:stCondLst>
                <p:childTnLst>
                  <p:par>
                    <p:cTn id="386" nodeType="clickEffect" fill="hold">
                      <p:stCondLst>
                        <p:cond delay="0" evt="onClick">
                          <p:tgtEl>
                            <p:spTgt spid="211"/>
                          </p:tgtEl>
                        </p:cond>
                      </p:stCondLst>
                      <p:childTnLst>
                        <p:par>
                          <p:cTn id="38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8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89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91" restart="whenNotActive" nodeType="interactiveSeq" fill="hold">
                <p:stCondLst>
                  <p:cond delay="0" evt="onClick">
                    <p:tgtEl>
                      <p:spTgt spid="212"/>
                    </p:tgtEl>
                  </p:cond>
                </p:stCondLst>
                <p:childTnLst>
                  <p:par>
                    <p:cTn id="392" nodeType="clickEffect" fill="hold">
                      <p:stCondLst>
                        <p:cond delay="0" evt="onClick">
                          <p:tgtEl>
                            <p:spTgt spid="212"/>
                          </p:tgtEl>
                        </p:cond>
                      </p:stCondLst>
                      <p:childTnLst>
                        <p:par>
                          <p:cTn id="3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4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39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97" restart="whenNotActive" nodeType="interactiveSeq" fill="hold">
                <p:stCondLst>
                  <p:cond delay="0" evt="onClick">
                    <p:tgtEl>
                      <p:spTgt spid="213"/>
                    </p:tgtEl>
                  </p:cond>
                </p:stCondLst>
                <p:childTnLst>
                  <p:par>
                    <p:cTn id="398" nodeType="clickEffect" fill="hold">
                      <p:stCondLst>
                        <p:cond delay="0" evt="onClick">
                          <p:tgtEl>
                            <p:spTgt spid="213"/>
                          </p:tgtEl>
                        </p:cond>
                      </p:stCondLst>
                      <p:childTnLst>
                        <p:par>
                          <p:cTn id="3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0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0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03" restart="whenNotActive" nodeType="interactiveSeq" fill="hold">
                <p:stCondLst>
                  <p:cond delay="0" evt="onClick">
                    <p:tgtEl>
                      <p:spTgt spid="214"/>
                    </p:tgtEl>
                  </p:cond>
                </p:stCondLst>
                <p:childTnLst>
                  <p:par>
                    <p:cTn id="404" nodeType="clickEffect" fill="hold">
                      <p:stCondLst>
                        <p:cond delay="0" evt="onClick">
                          <p:tgtEl>
                            <p:spTgt spid="214"/>
                          </p:tgtEl>
                        </p:cond>
                      </p:stCondLst>
                      <p:childTnLst>
                        <p:par>
                          <p:cTn id="4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6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07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09" restart="whenNotActive" nodeType="interactiveSeq" fill="hold">
                <p:stCondLst>
                  <p:cond delay="0" evt="onClick">
                    <p:tgtEl>
                      <p:spTgt spid="215"/>
                    </p:tgtEl>
                  </p:cond>
                </p:stCondLst>
                <p:childTnLst>
                  <p:par>
                    <p:cTn id="410" nodeType="clickEffect" fill="hold">
                      <p:stCondLst>
                        <p:cond delay="0" evt="onClick">
                          <p:tgtEl>
                            <p:spTgt spid="215"/>
                          </p:tgtEl>
                        </p:cond>
                      </p:stCondLst>
                      <p:childTnLst>
                        <p:par>
                          <p:cTn id="4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2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13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15" restart="whenNotActive" nodeType="interactiveSeq" fill="hold">
                <p:stCondLst>
                  <p:cond delay="0" evt="onClick">
                    <p:tgtEl>
                      <p:spTgt spid="216"/>
                    </p:tgtEl>
                  </p:cond>
                </p:stCondLst>
                <p:childTnLst>
                  <p:par>
                    <p:cTn id="416" nodeType="clickEffect" fill="hold">
                      <p:stCondLst>
                        <p:cond delay="0" evt="onClick">
                          <p:tgtEl>
                            <p:spTgt spid="216"/>
                          </p:tgtEl>
                        </p:cond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1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21" restart="whenNotActive" nodeType="interactiveSeq" fill="hold">
                <p:stCondLst>
                  <p:cond delay="0" evt="onClick">
                    <p:tgtEl>
                      <p:spTgt spid="217"/>
                    </p:tgtEl>
                  </p:cond>
                </p:stCondLst>
                <p:childTnLst>
                  <p:par>
                    <p:cTn id="422" nodeType="clickEffect" fill="hold">
                      <p:stCondLst>
                        <p:cond delay="0" evt="onClick">
                          <p:tgtEl>
                            <p:spTgt spid="217"/>
                          </p:tgtEl>
                        </p:cond>
                      </p:stCondLst>
                      <p:childTnLst>
                        <p:par>
                          <p:cTn id="42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4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2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27" restart="whenNotActive" nodeType="interactiveSeq" fill="hold">
                <p:stCondLst>
                  <p:cond delay="0" evt="onClick">
                    <p:tgtEl>
                      <p:spTgt spid="218"/>
                    </p:tgtEl>
                  </p:cond>
                </p:stCondLst>
                <p:childTnLst>
                  <p:par>
                    <p:cTn id="428" nodeType="clickEffect" fill="hold">
                      <p:stCondLst>
                        <p:cond delay="0" evt="onClick">
                          <p:tgtEl>
                            <p:spTgt spid="218"/>
                          </p:tgtEl>
                        </p:cond>
                      </p:stCondLst>
                      <p:childTnLst>
                        <p:par>
                          <p:cTn id="4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0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43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68360" y="620640"/>
            <a:ext cx="8228880" cy="8629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/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ДА ПОВТОРИМЕ!</a:t>
            </a:r>
            <a:br/>
            <a:r>
              <a:rPr b="0" lang="en-US" sz="4000" spc="-1" strike="noStrike">
                <a:solidFill>
                  <a:srgbClr val="000000"/>
                </a:solidFill>
                <a:latin typeface="Calibri"/>
              </a:rPr>
              <a:t>Што научивме денес?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468360" y="2421000"/>
            <a:ext cx="8228880" cy="3704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Зборовите со кои именуваме се што не опкружува се викаат _________ .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Wingdings" charset="2"/>
              <a:buChar char=""/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Луѓето, животните и местата имаат свое ______.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Напишаните имиња се _________.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641"/>
              </a:spcBef>
            </a:pPr>
            <a:r>
              <a:rPr b="0" lang="en-US" sz="3200" spc="-1" strike="noStrike">
                <a:solidFill>
                  <a:srgbClr val="000000"/>
                </a:solidFill>
                <a:latin typeface="Wingdings"/>
              </a:rPr>
              <a:t>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Имињата на луѓето, животните и местата ги пишуваме со _____________.</a:t>
            </a: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endParaRPr b="0" lang="en-US" sz="2400" spc="-1" strike="noStrike">
              <a:latin typeface="Arial"/>
            </a:endParaRPr>
          </a:p>
          <a:p>
            <a:pPr marL="343080" indent="-342360">
              <a:lnSpc>
                <a:spcPct val="100000"/>
              </a:lnSpc>
              <a:spcBef>
                <a:spcPts val="479"/>
              </a:spcBef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                                                                                                                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2222280" y="2928960"/>
            <a:ext cx="11498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ИМЕНКИ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6576480" y="3375720"/>
            <a:ext cx="68832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ИМЕ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23" name="CustomShape 5"/>
          <p:cNvSpPr/>
          <p:nvPr/>
        </p:nvSpPr>
        <p:spPr>
          <a:xfrm>
            <a:off x="1428840" y="4857840"/>
            <a:ext cx="266004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ГОЛЕМА БУКВА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24" name="Picture 12" descr="smiley3582.gif"/>
          <p:cNvPicPr/>
          <p:nvPr/>
        </p:nvPicPr>
        <p:blipFill>
          <a:blip r:embed="rId1"/>
          <a:stretch/>
        </p:blipFill>
        <p:spPr>
          <a:xfrm>
            <a:off x="6357960" y="4929120"/>
            <a:ext cx="1729800" cy="1611360"/>
          </a:xfrm>
          <a:prstGeom prst="rect">
            <a:avLst/>
          </a:prstGeom>
          <a:ln w="9360">
            <a:noFill/>
          </a:ln>
        </p:spPr>
      </p:pic>
      <p:sp>
        <p:nvSpPr>
          <p:cNvPr id="225" name="CustomShape 6"/>
          <p:cNvSpPr/>
          <p:nvPr/>
        </p:nvSpPr>
        <p:spPr>
          <a:xfrm>
            <a:off x="4286160" y="3929040"/>
            <a:ext cx="1285200" cy="36432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en-US" sz="1800" spc="-1" strike="noStrike">
                <a:solidFill>
                  <a:srgbClr val="ff0000"/>
                </a:solidFill>
                <a:latin typeface="Arial"/>
                <a:ea typeface="DejaVu Sans"/>
              </a:rPr>
              <a:t>ИМЕНКИ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3" dur="indefinite" restart="never" nodeType="tmRoot">
          <p:childTnLst>
            <p:seq>
              <p:cTn id="434" dur="indefinite" nodeType="mainSeq">
                <p:childTnLst>
                  <p:par>
                    <p:cTn id="435" nodeType="clickEffect" fill="hold">
                      <p:stCondLst>
                        <p:cond delay="indefinite"/>
                      </p:stCondLst>
                      <p:childTnLst>
                        <p:par>
                          <p:cTn id="4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7" nodeType="clickEffect" fill="hold" presetClass="entr" presetID="2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3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 additive="repl">
                                        <p:cTn id="441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nodeType="clickEffect" fill="hold">
                      <p:stCondLst>
                        <p:cond delay="indefinite"/>
                      </p:stCondLst>
                      <p:childTnLst>
                        <p:par>
                          <p:cTn id="4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46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nodeType="clickEffect" fill="hold">
                      <p:stCondLst>
                        <p:cond delay="indefinite"/>
                      </p:stCondLst>
                      <p:childTnLst>
                        <p:par>
                          <p:cTn id="4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5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7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8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9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0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1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2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3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4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nodeType="clickEffect" fill="hold">
                      <p:stCondLst>
                        <p:cond delay="indefinite"/>
                      </p:stCondLst>
                      <p:childTnLst>
                        <p:par>
                          <p:cTn id="4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69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nodeType="clickEffect" fill="hold">
                      <p:stCondLst>
                        <p:cond delay="indefinite"/>
                      </p:stCondLst>
                      <p:childTnLst>
                        <p:par>
                          <p:cTn id="47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2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0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1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2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3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4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5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6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7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nodeType="clickEffect" fill="hold">
                      <p:stCondLst>
                        <p:cond delay="indefinite"/>
                      </p:stCondLst>
                      <p:childTnLst>
                        <p:par>
                          <p:cTn id="4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0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492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nodeType="clickEffect" fill="hold">
                      <p:stCondLst>
                        <p:cond delay="indefinite"/>
                      </p:stCondLst>
                      <p:childTnLst>
                        <p:par>
                          <p:cTn id="4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5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nodeType="clickEffect" fill="hold">
                      <p:stCondLst>
                        <p:cond delay="indefinite"/>
                      </p:stCondLst>
                      <p:childTnLst>
                        <p:par>
                          <p:cTn id="5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515" dur="500"/>
                                        <p:tgtEl>
                                          <p:spTgt spid="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nodeType="clickEffect" fill="hold">
                      <p:stCondLst>
                        <p:cond delay="indefinite"/>
                      </p:stCondLst>
                      <p:childTnLst>
                        <p:par>
                          <p:cTn id="5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8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21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2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3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4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5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6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7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8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9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0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1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2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3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4" nodeType="clickEffect" fill="hold">
                      <p:stCondLst>
                        <p:cond delay="indefinite"/>
                      </p:stCondLst>
                      <p:childTnLst>
                        <p:par>
                          <p:cTn id="53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6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39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0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3" tm="0">
                                          <p:val>
                                            <p:fltVal val="0.5"/>
                                          </p:val>
                                        </p:tav>
                                        <p:tav fmla="y-sin(pi*$)/3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1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9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9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2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27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27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3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y-sin(pi*$)/81" tm="0">
                                          <p:val>
                                            <p:fltVal val="0"/>
                                          </p:val>
                                        </p:tav>
                                        <p:tav fmla="y-sin(pi*$)/81"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4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5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6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7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8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9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0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1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Application>LibreOffice/6.3.2.2$Windows_X86_64 LibreOffice_project/98b30e735bda24bc04ab42594c85f7fd8be07b9c</Application>
  <Words>1039</Words>
  <Paragraphs>335</Paragraphs>
  <Company>HOME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2009-03-23T22:17:10Z</dcterms:created>
  <dc:creator>Mileva Grgić</dc:creator>
  <dc:description/>
  <dc:language>en-US</dc:language>
  <cp:lastModifiedBy/>
  <dcterms:modified xsi:type="dcterms:W3CDTF">2020-03-14T12:43:39Z</dcterms:modified>
  <cp:revision>78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23</vt:i4>
  </property>
  <property fmtid="{D5CDD505-2E9C-101B-9397-08002B2CF9AE}" pid="9" name="PresentationFormat">
    <vt:lpwstr>On-screen Show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23</vt:i4>
  </property>
</Properties>
</file>