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mk-MK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mk-M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FDE015C-8D41-4BD9-BCD2-B211C62185D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3/15/20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3ED340-6E99-461F-A98D-54C8A7A1AA5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mk-MK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mk-MK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EDE6100-43F5-49AB-AE88-99DEAFF247DD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3/15/20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C8F7ABD-C8B8-452A-A19B-4E0B0CB9521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tn1gCVqgxgA&amp;feature=youtu.be" TargetMode="External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youtu.be/X1Muoz3x3fo" TargetMode="External"/><Relationship Id="rId2" Type="http://schemas.openxmlformats.org/officeDocument/2006/relationships/hyperlink" Target="https://youtu.be/X1Muoz3x3fo" TargetMode="External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youtu.be/0A3__tuxlio" TargetMode="External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youtu.be/jfBEX9tMGos" TargetMode="External"/><Relationship Id="rId2" Type="http://schemas.openxmlformats.org/officeDocument/2006/relationships/hyperlink" Target="https://youtu.be/jfBEX9tMGos" TargetMode="External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oqdsApay87k&amp;list=PLWZvELM3pj5W-SO0I5tfodWES2JRATBuz&amp;index=6" TargetMode="Externa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b050">
            <a:alpha val="75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mk-MK" sz="6000" spc="-1" strike="noStrike">
                <a:solidFill>
                  <a:srgbClr val="000000"/>
                </a:solidFill>
                <a:latin typeface="Calibri Light"/>
              </a:rPr>
              <a:t>Видови на расејување на семиња </a:t>
            </a:r>
            <a:endParaRPr b="0" lang="mk-MK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2630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Природни науки 5 одд.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Тема:Животниот циклус на цветните растенија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i="1" lang="en-US" sz="2400" spc="-1" strike="noStrike">
                <a:solidFill>
                  <a:srgbClr val="000000"/>
                </a:solidFill>
                <a:latin typeface="Calibri"/>
              </a:rPr>
              <a:t>Убавка Џинов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mk-MK" sz="4400" spc="-1" strike="noStrike">
                <a:solidFill>
                  <a:srgbClr val="000000"/>
                </a:solidFill>
                <a:latin typeface="Calibri Light"/>
              </a:rPr>
              <a:t>РАСЕЈУВАЊЕ СО ВЕТЕР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Семињата кои се расејуваат со ветер се обично  </a:t>
            </a:r>
            <a:r>
              <a:rPr b="1" lang="mk-MK" sz="2800" spc="-1" strike="noStrike" u="sng">
                <a:solidFill>
                  <a:srgbClr val="000000"/>
                </a:solidFill>
                <a:uFillTx/>
                <a:latin typeface="Calibri"/>
              </a:rPr>
              <a:t>ситни ,суви, лесни и имаат додатоци (пердувести или крилести) кои им овозможуваат лесно да бидт носени од струјата на ветерот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.Пример:глуварче , памук ,топола , јавор и др.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19d19"/>
              </a:buClr>
              <a:buFont typeface="Arial"/>
              <a:buChar char="•"/>
            </a:pPr>
            <a:r>
              <a:rPr b="1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https://www.youtube.com/watch?v=tn1gCVqgxgA&amp;feature=youtu.be</a:t>
            </a:r>
            <a:r>
              <a:rPr b="1" lang="mk-MK" sz="2800" spc="-1" strike="noStrike">
                <a:solidFill>
                  <a:srgbClr val="f19d19"/>
                </a:solidFill>
                <a:latin typeface="Calibri"/>
              </a:rPr>
              <a:t> (расејување со глуварче)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9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Расејувања со ветар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167480" y="4093560"/>
            <a:ext cx="13998240" cy="7988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Јавор                                                                    глуварче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                                    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памук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4" descr="Picture"/>
          <p:cNvPicPr/>
          <p:nvPr/>
        </p:nvPicPr>
        <p:blipFill>
          <a:blip r:embed="rId1"/>
          <a:stretch/>
        </p:blipFill>
        <p:spPr>
          <a:xfrm>
            <a:off x="992880" y="1559880"/>
            <a:ext cx="3968640" cy="2264040"/>
          </a:xfrm>
          <a:prstGeom prst="rect">
            <a:avLst/>
          </a:prstGeom>
          <a:ln>
            <a:noFill/>
          </a:ln>
        </p:spPr>
      </p:pic>
      <p:pic>
        <p:nvPicPr>
          <p:cNvPr id="108" name="Picture 8" descr="Picture"/>
          <p:cNvPicPr/>
          <p:nvPr/>
        </p:nvPicPr>
        <p:blipFill>
          <a:blip r:embed="rId2"/>
          <a:stretch/>
        </p:blipFill>
        <p:spPr>
          <a:xfrm>
            <a:off x="6809760" y="1559880"/>
            <a:ext cx="4055400" cy="2359080"/>
          </a:xfrm>
          <a:prstGeom prst="rect">
            <a:avLst/>
          </a:prstGeom>
          <a:ln>
            <a:noFill/>
          </a:ln>
        </p:spPr>
      </p:pic>
      <p:pic>
        <p:nvPicPr>
          <p:cNvPr id="109" name="Picture 10" descr="Picture"/>
          <p:cNvPicPr/>
          <p:nvPr/>
        </p:nvPicPr>
        <p:blipFill>
          <a:blip r:embed="rId3"/>
          <a:stretch/>
        </p:blipFill>
        <p:spPr>
          <a:xfrm>
            <a:off x="3830040" y="4093560"/>
            <a:ext cx="3390480" cy="213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Wingdings" charset="2"/>
              <a:buChar char=""/>
            </a:pPr>
            <a:r>
              <a:rPr b="0" lang="mk-MK" sz="2800" spc="-1" strike="noStrike" u="sng">
                <a:solidFill>
                  <a:srgbClr val="00b050"/>
                </a:solidFill>
                <a:uFillTx/>
                <a:latin typeface="Calibri"/>
              </a:rPr>
              <a:t>Семињата на глуварчето </a:t>
            </a:r>
            <a:r>
              <a:rPr b="0" lang="mk-MK" sz="2800" spc="-1" strike="noStrike">
                <a:solidFill>
                  <a:srgbClr val="00b050"/>
                </a:solidFill>
                <a:latin typeface="Calibri"/>
              </a:rPr>
              <a:t>имаат влакненца во вид на падобран што им помага да лебдат во воздухот. Други семиња имаат тенки кожести крилца што им помагаат лесно да бидат носени од ветерот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     </a:t>
            </a: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https://youtu.be/X1Muoz3x3fo</a:t>
            </a:r>
            <a:r>
              <a:rPr b="0" lang="mk-MK" sz="2800" spc="-1" strike="noStrike">
                <a:solidFill>
                  <a:srgbClr val="00b050"/>
                </a:solidFill>
                <a:latin typeface="Calibri"/>
              </a:rPr>
              <a:t> (расејување на глуварче)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Wingdings" charset="2"/>
              <a:buChar char=""/>
            </a:pPr>
            <a:r>
              <a:rPr b="0" lang="mk-MK" sz="2800" spc="-1" strike="noStrike" u="sng">
                <a:solidFill>
                  <a:srgbClr val="00b050"/>
                </a:solidFill>
                <a:uFillTx/>
                <a:latin typeface="Calibri"/>
              </a:rPr>
              <a:t>Плодот од афион </a:t>
            </a:r>
            <a:r>
              <a:rPr b="0" lang="mk-MK" sz="2800" spc="-1" strike="noStrike">
                <a:solidFill>
                  <a:srgbClr val="00b050"/>
                </a:solidFill>
                <a:latin typeface="Calibri"/>
              </a:rPr>
              <a:t>создава чашка со дупчиња.Кога дува ветар семињата испаѓаат и се разнесуваат.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Wingdings" charset="2"/>
              <a:buChar char=""/>
            </a:pPr>
            <a:r>
              <a:rPr b="0" lang="mk-MK" sz="2800" spc="-1" strike="noStrike" u="sng">
                <a:solidFill>
                  <a:srgbClr val="00b050"/>
                </a:solidFill>
                <a:uFillTx/>
                <a:latin typeface="Calibri"/>
              </a:rPr>
              <a:t>Семето до јаворовото дрво </a:t>
            </a:r>
            <a:r>
              <a:rPr b="0" lang="mk-MK" sz="2800" spc="-1" strike="noStrike">
                <a:solidFill>
                  <a:srgbClr val="00b050"/>
                </a:solidFill>
                <a:latin typeface="Calibri"/>
              </a:rPr>
              <a:t>има крилца што овозможува ветерот да го дигне и да го врти.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                           </a:t>
            </a: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афион 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2" descr="https://upload.wikimedia.org/wikipedia/commons/thumb/b/b7/Oriental_poppy.jpg/234px-Oriental_poppy.jpg"/>
          <p:cNvPicPr/>
          <p:nvPr/>
        </p:nvPicPr>
        <p:blipFill>
          <a:blip r:embed="rId1"/>
          <a:stretch/>
        </p:blipFill>
        <p:spPr>
          <a:xfrm>
            <a:off x="416880" y="228600"/>
            <a:ext cx="3522600" cy="3320280"/>
          </a:xfrm>
          <a:prstGeom prst="rect">
            <a:avLst/>
          </a:prstGeom>
          <a:ln>
            <a:noFill/>
          </a:ln>
        </p:spPr>
      </p:pic>
      <p:pic>
        <p:nvPicPr>
          <p:cNvPr id="114" name="Picture 4" descr="https://tocka.com.mk/images/content/sodrzina/afion-zdr-bil-05.jpg"/>
          <p:cNvPicPr/>
          <p:nvPr/>
        </p:nvPicPr>
        <p:blipFill>
          <a:blip r:embed="rId2"/>
          <a:stretch/>
        </p:blipFill>
        <p:spPr>
          <a:xfrm>
            <a:off x="5956920" y="134640"/>
            <a:ext cx="5136480" cy="354960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https://media.pazar3.mk/Image/0c8001c0bb8a4473977b49fcb95d8120/20150909/false/false/640/480/Afion-i-Orevi-.jpeg"/>
          <p:cNvPicPr/>
          <p:nvPr/>
        </p:nvPicPr>
        <p:blipFill>
          <a:blip r:embed="rId3"/>
          <a:stretch/>
        </p:blipFill>
        <p:spPr>
          <a:xfrm>
            <a:off x="2810520" y="3684600"/>
            <a:ext cx="5042160" cy="2985840"/>
          </a:xfrm>
          <a:prstGeom prst="rect">
            <a:avLst/>
          </a:prstGeom>
          <a:ln>
            <a:noFill/>
          </a:ln>
        </p:spPr>
      </p:pic>
    </p:spTree>
  </p:cSld>
  <p:transition spd="slow">
    <p:wheel spokes="1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mk-MK" sz="4400" spc="-1" strike="noStrike" u="sng">
                <a:solidFill>
                  <a:srgbClr val="00b050"/>
                </a:solidFill>
                <a:uFillTx/>
                <a:latin typeface="Calibri Light"/>
              </a:rPr>
              <a:t>Расејување на семките со прскање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Некои плодови сами ги расејуваат своите семиња.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Мешунките се сушат и распукуваат на топло време кога семињата се зрели.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https://youtu.be/0A3__tuxlio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(забавена снимка од прскање на мешунка од грашок)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mk-MK" sz="4400" spc="-1" strike="noStrike">
                <a:solidFill>
                  <a:srgbClr val="000000"/>
                </a:solidFill>
                <a:latin typeface="Calibri Light"/>
              </a:rPr>
              <a:t>                                  </a:t>
            </a:r>
            <a:r>
              <a:rPr b="0" lang="mk-MK" sz="2800" spc="-1" strike="noStrike">
                <a:solidFill>
                  <a:srgbClr val="000000"/>
                </a:solidFill>
                <a:latin typeface="Calibri Light"/>
              </a:rPr>
              <a:t>мешунка од грашок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Content Placeholder 3" descr="https://upload.wikimedia.org/wikipedia/commons/6/65/Illustration_Pisum_sativum0.jpg"/>
          <p:cNvPicPr/>
          <p:nvPr/>
        </p:nvPicPr>
        <p:blipFill>
          <a:blip r:embed="rId1"/>
          <a:stretch/>
        </p:blipFill>
        <p:spPr>
          <a:xfrm>
            <a:off x="592560" y="365040"/>
            <a:ext cx="4592520" cy="6176520"/>
          </a:xfrm>
          <a:prstGeom prst="rect">
            <a:avLst/>
          </a:prstGeom>
          <a:ln>
            <a:noFill/>
          </a:ln>
        </p:spPr>
      </p:pic>
      <p:pic>
        <p:nvPicPr>
          <p:cNvPr id="120" name="Picture 2" descr="Related image"/>
          <p:cNvPicPr/>
          <p:nvPr/>
        </p:nvPicPr>
        <p:blipFill>
          <a:blip r:embed="rId2"/>
          <a:stretch/>
        </p:blipFill>
        <p:spPr>
          <a:xfrm>
            <a:off x="5538960" y="1595880"/>
            <a:ext cx="5714640" cy="435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b050"/>
                </a:solidFill>
                <a:latin typeface="Calibri Light"/>
              </a:rPr>
              <a:t>Расејување на семки со помош на вода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Семињата и плодовите кои се разнесуваат со водените струи се полесни од водата ,шупливи и полни со воздух или масло во шуплините  што е причина да тие лебдат на површината на водата .</a:t>
            </a:r>
            <a:br/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Пример: лотос , кокос 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mk-MK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youtu.be/jfBEX9tMGos</a:t>
            </a: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 (расејување со вода кокос)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90480" y="3631680"/>
            <a:ext cx="11501280" cy="510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Лотос цвет                                  лотос плод со семе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Лотос расејување на семе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Picture 6" descr="https://upload.wikimedia.org/wikipedia/commons/thumb/1/11/Nymphaea_nouchali%2C_Madhabpur_Tea_Garden%2C_Srimangal.jpg/220px-Nymphaea_nouchali%2C_Madhabpur_Tea_Garden%2C_Srimangal.jpg"/>
          <p:cNvPicPr/>
          <p:nvPr/>
        </p:nvPicPr>
        <p:blipFill>
          <a:blip r:embed="rId1"/>
          <a:stretch/>
        </p:blipFill>
        <p:spPr>
          <a:xfrm>
            <a:off x="993600" y="709920"/>
            <a:ext cx="3783960" cy="2670480"/>
          </a:xfrm>
          <a:prstGeom prst="rect">
            <a:avLst/>
          </a:prstGeom>
          <a:ln>
            <a:noFill/>
          </a:ln>
        </p:spPr>
      </p:pic>
      <p:pic>
        <p:nvPicPr>
          <p:cNvPr id="126" name="Picture 7" descr="Related image"/>
          <p:cNvPicPr/>
          <p:nvPr/>
        </p:nvPicPr>
        <p:blipFill>
          <a:blip r:embed="rId2"/>
          <a:stretch/>
        </p:blipFill>
        <p:spPr>
          <a:xfrm>
            <a:off x="6260400" y="52920"/>
            <a:ext cx="4583160" cy="3359520"/>
          </a:xfrm>
          <a:prstGeom prst="rect">
            <a:avLst/>
          </a:prstGeom>
          <a:ln>
            <a:noFill/>
          </a:ln>
        </p:spPr>
      </p:pic>
      <p:pic>
        <p:nvPicPr>
          <p:cNvPr id="127" name="Picture 8" descr="Picture"/>
          <p:cNvPicPr/>
          <p:nvPr/>
        </p:nvPicPr>
        <p:blipFill>
          <a:blip r:embed="rId3"/>
          <a:stretch/>
        </p:blipFill>
        <p:spPr>
          <a:xfrm>
            <a:off x="3237840" y="3928320"/>
            <a:ext cx="1875960" cy="225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4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b050"/>
                </a:solidFill>
                <a:latin typeface="Calibri Light"/>
              </a:rPr>
              <a:t>Наставник: Убавка Џинов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Имате видео линкови разгледајте ги како примери за расејување на семки на youtube.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Од учебник ќе ја најдете лекцијата Семки...насекаде семки!(во стариот учебник е од страна 106-109)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Истражувајте вие самите за расејување на семки со животни и со вода!Направете листа 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1" lang="mk-MK" sz="2800" spc="-1" strike="noStrike">
                <a:solidFill>
                  <a:srgbClr val="00b050"/>
                </a:solidFill>
                <a:latin typeface="Calibri"/>
              </a:rPr>
              <a:t>Поздрав и секое добро.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 u="sng">
                <a:solidFill>
                  <a:srgbClr val="00b050"/>
                </a:solidFill>
                <a:uFillTx/>
                <a:latin typeface="Calibri Light"/>
              </a:rPr>
              <a:t>Улога на плодот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Да ги заштитува семињата во себе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Да помогне во распространувањето на семињата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mk-MK" sz="3200" spc="-1" strike="noStrike" u="sng">
                <a:solidFill>
                  <a:srgbClr val="00b050"/>
                </a:solidFill>
                <a:uFillTx/>
                <a:latin typeface="Calibri"/>
              </a:rPr>
              <a:t>Зошто семињата треба да се расеат?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Семињата треба да се расејуваат за да си обезбедат доволно простор, вода и светлина за да пораснат во нови растенија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slow">
    <p:randomBar dir="vert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0000"/>
                </a:solidFill>
                <a:latin typeface="Calibri Light"/>
              </a:rPr>
              <a:t>Расејување на семка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Семките им се потребни на растенијата за да се создаваат нови растенија.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Доколку семката се најде во почва и ги има сите потребни услови за да никне ќе создаде ново растение. 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За да ги имаат семките сите потребни услови ( доволно простор,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почва и вода) потребно е да  се оддалечат од местото каде е   растението родител, т.е да се распространат.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460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/>
          </a:bodyPr>
          <a:p>
            <a:pPr>
              <a:lnSpc>
                <a:spcPct val="90000"/>
              </a:lnSpc>
            </a:pPr>
            <a:r>
              <a:rPr b="1" lang="mk-MK" sz="4400" spc="-1" strike="noStrike" u="sng">
                <a:solidFill>
                  <a:srgbClr val="00b050"/>
                </a:solidFill>
                <a:uFillTx/>
                <a:latin typeface="Calibri Light"/>
              </a:rPr>
              <a:t>Распространување на семките подалеку од растението родител се вика расејување на семка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mk-MK" sz="3200" spc="-1" strike="noStrike" u="sng">
                <a:solidFill>
                  <a:srgbClr val="000000"/>
                </a:solidFill>
                <a:uFillTx/>
                <a:latin typeface="Calibri"/>
              </a:rPr>
              <a:t>Постојат 4 начини на расејување на семки: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mk-MK" sz="3200" spc="-1" strike="noStrike">
                <a:solidFill>
                  <a:srgbClr val="000000"/>
                </a:solidFill>
                <a:latin typeface="Calibri"/>
              </a:rPr>
              <a:t>Животни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mk-MK" sz="3200" spc="-1" strike="noStrike">
                <a:solidFill>
                  <a:srgbClr val="000000"/>
                </a:solidFill>
                <a:latin typeface="Calibri"/>
              </a:rPr>
              <a:t>Ветар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mk-MK" sz="3200" spc="-1" strike="noStrike">
                <a:solidFill>
                  <a:srgbClr val="000000"/>
                </a:solidFill>
                <a:latin typeface="Calibri"/>
              </a:rPr>
              <a:t>Прскање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mk-MK" sz="3200" spc="-1" strike="noStrike">
                <a:solidFill>
                  <a:srgbClr val="000000"/>
                </a:solidFill>
                <a:latin typeface="Calibri"/>
              </a:rPr>
              <a:t>вода</a:t>
            </a: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mk-MK" sz="4400" spc="-1" strike="noStrike">
                <a:solidFill>
                  <a:srgbClr val="00b050"/>
                </a:solidFill>
                <a:latin typeface="Calibri Light"/>
              </a:rPr>
              <a:t>Расејување со животни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mk-MK" sz="2800" spc="-1" strike="noStrike" u="sng">
                <a:solidFill>
                  <a:srgbClr val="f19d19"/>
                </a:solidFill>
                <a:uFillTx/>
                <a:latin typeface="Calibri"/>
              </a:rPr>
              <a:t>Расејување преку исхрана на животните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mk-MK" sz="2800" spc="-1" strike="noStrike">
                <a:solidFill>
                  <a:srgbClr val="3b3838"/>
                </a:solidFill>
                <a:latin typeface="Calibri"/>
              </a:rPr>
              <a:t>Некои плодови имаат убава боја, вкус, мирис и ги привлекуваат животните меѓу кои и птиците 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mk-MK" sz="2800" spc="-1" strike="noStrike">
                <a:solidFill>
                  <a:srgbClr val="3b3838"/>
                </a:solidFill>
                <a:latin typeface="Calibri"/>
              </a:rPr>
              <a:t>Кога животните ќе го изедат плодот меките делови од плодот ќе се разградат во органи за варење на храна во животното , но семките не.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mk-MK" sz="2800" spc="-1" strike="noStrike">
                <a:solidFill>
                  <a:srgbClr val="3b3838"/>
                </a:solidFill>
                <a:latin typeface="Calibri"/>
              </a:rPr>
              <a:t>Семките ќе бидат исфрлени од организмот на животните, далеку од растението родител, преку измет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p14:dur="100"/>
    </mc:Choice>
    <mc:Fallback>
      <p:transition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Picture"/>
          <p:cNvPicPr/>
          <p:nvPr/>
        </p:nvPicPr>
        <p:blipFill>
          <a:blip r:embed="rId1"/>
          <a:stretch/>
        </p:blipFill>
        <p:spPr>
          <a:xfrm>
            <a:off x="357120" y="250200"/>
            <a:ext cx="5175360" cy="4350960"/>
          </a:xfrm>
          <a:prstGeom prst="rect">
            <a:avLst/>
          </a:prstGeom>
          <a:ln>
            <a:noFill/>
          </a:ln>
        </p:spPr>
      </p:pic>
      <p:pic>
        <p:nvPicPr>
          <p:cNvPr id="94" name="Picture 4" descr="Picture"/>
          <p:cNvPicPr/>
          <p:nvPr/>
        </p:nvPicPr>
        <p:blipFill>
          <a:blip r:embed="rId2"/>
          <a:stretch/>
        </p:blipFill>
        <p:spPr>
          <a:xfrm>
            <a:off x="6095880" y="365040"/>
            <a:ext cx="5584680" cy="42357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mk-MK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1043280"/>
            <a:ext cx="10515240" cy="5133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Птиците ги расејуваат семињата преку нивниот измет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Мравките, глувците и верверичките  ги закопуваат семињата под земја за да ги јадат подоцна.Ако животното не ги изеде семињата тие ќе изртат во почвата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mk-MK" sz="2800" spc="-1" strike="noStrike">
                <a:solidFill>
                  <a:srgbClr val="000000"/>
                </a:solidFill>
                <a:latin typeface="Calibri"/>
              </a:rPr>
              <a:t>Семињата можат да се разнесат многу далеку пред да паднат или животното да ги тргне од себе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spd="med">
    <p:pull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mk-MK" sz="4400" spc="-1" strike="noStrike" u="sng">
                <a:solidFill>
                  <a:srgbClr val="f19d19"/>
                </a:solidFill>
                <a:uFillTx/>
                <a:latin typeface="Calibri Light"/>
              </a:rPr>
              <a:t>Расејување со прикачување на крзното на животните</a:t>
            </a:r>
            <a:endParaRPr b="0" lang="mk-MK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936720" y="1690560"/>
            <a:ext cx="10515240" cy="3504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mk-MK" sz="2800" spc="-1" strike="noStrike">
                <a:solidFill>
                  <a:srgbClr val="000000"/>
                </a:solidFill>
                <a:latin typeface="Calibri"/>
              </a:rPr>
              <a:t>Некои плодови имаат боцки или се лепливи и така се прикачуваат на крзното на некои животни , а некогаш и на облеката на човекот и така се пренесуваат .</a:t>
            </a:r>
            <a:br/>
            <a:r>
              <a:rPr b="1" lang="mk-MK" sz="2800" spc="-1" strike="noStrike">
                <a:solidFill>
                  <a:srgbClr val="000000"/>
                </a:solidFill>
                <a:latin typeface="Calibri"/>
              </a:rPr>
              <a:t>(пример: магарешкиот трн)</a:t>
            </a: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mk-MK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4" descr="Picture"/>
          <p:cNvPicPr/>
          <p:nvPr/>
        </p:nvPicPr>
        <p:blipFill>
          <a:blip r:embed="rId1"/>
          <a:stretch/>
        </p:blipFill>
        <p:spPr>
          <a:xfrm>
            <a:off x="6758280" y="2856960"/>
            <a:ext cx="3721680" cy="3824640"/>
          </a:xfrm>
          <a:prstGeom prst="rect">
            <a:avLst/>
          </a:prstGeom>
          <a:ln>
            <a:noFill/>
          </a:ln>
        </p:spPr>
      </p:pic>
      <p:pic>
        <p:nvPicPr>
          <p:cNvPr id="100" name="Picture 6" descr="Picture"/>
          <p:cNvPicPr/>
          <p:nvPr/>
        </p:nvPicPr>
        <p:blipFill>
          <a:blip r:embed="rId2"/>
          <a:stretch/>
        </p:blipFill>
        <p:spPr>
          <a:xfrm>
            <a:off x="1997640" y="3622320"/>
            <a:ext cx="3114360" cy="207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295560"/>
            <a:ext cx="10515240" cy="165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457200" indent="-456840">
              <a:lnSpc>
                <a:spcPct val="90000"/>
              </a:lnSpc>
              <a:buClr>
                <a:srgbClr val="f19d19"/>
              </a:buClr>
              <a:buFont typeface="Wingdings" charset="2"/>
              <a:buChar char=""/>
            </a:pPr>
            <a:r>
              <a:rPr b="1" lang="mk-MK" sz="2800" spc="-1" strike="noStrike" u="sng">
                <a:solidFill>
                  <a:srgbClr val="0563c1"/>
                </a:solidFill>
                <a:uFillTx/>
                <a:latin typeface="Calibri Light"/>
                <a:hlinkClick r:id="rId1"/>
              </a:rPr>
              <a:t>https://www.youtube.com/watch?v=oqdsApay87k&amp;list=PLWZvELM3pj5W-SO0I5tfodWES2JRATBuz&amp;index=6</a:t>
            </a:r>
            <a:br/>
            <a:r>
              <a:rPr b="1" lang="mk-MK" sz="2400" spc="-1" strike="noStrike" u="sng">
                <a:solidFill>
                  <a:srgbClr val="f19d19"/>
                </a:solidFill>
                <a:uFillTx/>
                <a:latin typeface="Calibri Light"/>
              </a:rPr>
              <a:t>расејување со животно-видео YouTube: Seeds-Hooks&amp;Spikes https://www.youtube.com/watch?v=8ZLv3xAJH3Q</a:t>
            </a:r>
            <a:endParaRPr b="0" lang="mk-MK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2" descr="Picture"/>
          <p:cNvPicPr/>
          <p:nvPr/>
        </p:nvPicPr>
        <p:blipFill>
          <a:blip r:embed="rId2"/>
          <a:stretch/>
        </p:blipFill>
        <p:spPr>
          <a:xfrm>
            <a:off x="3195000" y="1825560"/>
            <a:ext cx="580140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Application>LibreOffice/6.3.2.2$Windows_X86_64 LibreOffice_project/98b30e735bda24bc04ab42594c85f7fd8be07b9c</Application>
  <Words>502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2020-03-14T21:01:48Z</dcterms:created>
  <dc:creator>Ubavka</dc:creator>
  <dc:description/>
  <dc:language>en-US</dc:language>
  <cp:lastModifiedBy>Ubavka</cp:lastModifiedBy>
  <dcterms:modified xsi:type="dcterms:W3CDTF">2020-03-14T22:46:44Z</dcterms:modified>
  <cp:revision>13</cp:revision>
  <dc:subject/>
  <dc:title>Видови на расејување на семиња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