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45F3F9A-1274-429E-9029-0C07AA472C81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3/15/20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C9C8A05-C8BA-42BB-9B6B-C55A861CF8F8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8F9E74F-2C17-45F9-8646-AB86A891E2F6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3/15/20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8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3B9A96D-9866-4698-8D2F-4C3748A067B9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8b8b8b"/>
                </a:solidFill>
                <a:latin typeface="Calibri"/>
              </a:rPr>
              <a:t>Click to edit Master text styles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23CA8A0-FCED-4B30-BDFB-E95FA9BB711A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3/15/20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80F20DB-0FE9-431D-8477-03E4095715C8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5F17F12-5391-418A-A776-30B155DDE4FC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3/15/20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F600480-629A-4E12-AE74-5CBB80DAF01A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3534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4000"/>
          </a:bodyPr>
          <a:p>
            <a:pPr algn="ctr">
              <a:lnSpc>
                <a:spcPct val="100000"/>
              </a:lnSpc>
            </a:pPr>
            <a:br/>
            <a:br/>
            <a:br/>
            <a:r>
              <a:rPr b="1" i="1" lang="en-US" sz="4400" spc="-1" strike="noStrike">
                <a:solidFill>
                  <a:srgbClr val="000000"/>
                </a:solidFill>
                <a:latin typeface="DejaVu Sans"/>
              </a:rPr>
              <a:t>ДИРЕКТЕН И ИНДИРЕКТЕН</a:t>
            </a:r>
            <a:br/>
            <a:r>
              <a:rPr b="1" i="1" lang="en-US" sz="4400" spc="-1" strike="noStrike">
                <a:solidFill>
                  <a:srgbClr val="000000"/>
                </a:solidFill>
                <a:latin typeface="DejaVu Sans"/>
              </a:rPr>
              <a:t>ГОВОР</a:t>
            </a:r>
            <a:br/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wedg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ff0000"/>
                </a:solidFill>
                <a:latin typeface="Arial Black"/>
                <a:ea typeface="DejaVu Sans"/>
              </a:rPr>
              <a:t>ДИРЕКТЕН ГОВОР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TextShape 3"/>
          <p:cNvSpPr txBox="1"/>
          <p:nvPr/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1.Мама ме праша: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„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Ја читаш ли книгата“.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2.Кире рече: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 „</a:t>
            </a: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Сите дојдоа навреме“.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3.Сања тивко ми шепна:„Внимавај те гледа учителката“.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4"/>
          <p:cNvSpPr txBox="1"/>
          <p:nvPr/>
        </p:nvSpPr>
        <p:spPr>
          <a:xfrm>
            <a:off x="4419720" y="1535040"/>
            <a:ext cx="42667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1000"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en-US" sz="2800" spc="-1" strike="noStrike">
                <a:solidFill>
                  <a:srgbClr val="ff0000"/>
                </a:solidFill>
                <a:latin typeface="Arial Black"/>
                <a:ea typeface="DejaVu Sans"/>
              </a:rPr>
              <a:t>ИНДИРЕКТЕН</a:t>
            </a:r>
            <a:r>
              <a:rPr b="1" lang="en-US" sz="2400" spc="-1" strike="noStrike">
                <a:solidFill>
                  <a:srgbClr val="ff0000"/>
                </a:solidFill>
                <a:latin typeface="Arial Black"/>
                <a:ea typeface="DejaVu Sans"/>
              </a:rPr>
              <a:t> </a:t>
            </a:r>
            <a:r>
              <a:rPr b="1" lang="en-US" sz="2800" spc="-1" strike="noStrike">
                <a:solidFill>
                  <a:srgbClr val="ff0000"/>
                </a:solidFill>
                <a:latin typeface="Arial Black"/>
                <a:ea typeface="DejaVu Sans"/>
              </a:rPr>
              <a:t>ГОВОР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TextShape 5"/>
          <p:cNvSpPr txBox="1"/>
          <p:nvPr/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1.Мама ме праша дали ја читам книгата.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2.Кире рече дека сите дошле навреме.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3.Сања тивко ми шепна да внимавам зашто ме гледа учителката.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60" dur="5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722160" y="3657600"/>
            <a:ext cx="7772040" cy="2111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en-US" sz="3100" spc="-1" strike="noStrike" cap="all">
                <a:solidFill>
                  <a:srgbClr val="000000"/>
                </a:solidFill>
                <a:latin typeface="Arial"/>
              </a:rPr>
              <a:t>Пренесувањето на туѓите мисли со сопствени зборови се вика</a:t>
            </a:r>
            <a:r>
              <a:rPr b="0" lang="en-US" sz="3100" spc="-1" strike="noStrike" u="sng" cap="all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en-US" sz="3100" spc="-1" strike="noStrike" u="sng" cap="all">
                <a:solidFill>
                  <a:srgbClr val="ff0000"/>
                </a:solidFill>
                <a:uFillTx/>
                <a:latin typeface="Arial"/>
              </a:rPr>
              <a:t>индиректен говор.</a:t>
            </a:r>
            <a:br/>
            <a:endParaRPr b="0" lang="en-US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722160" y="1600200"/>
            <a:ext cx="7772040" cy="19047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ТOЧНОТО НАВЕДУВАЊЕ НА ТУЃИТЕ МИСЛИ СЕ ВИКА </a:t>
            </a:r>
            <a:r>
              <a:rPr b="0" lang="en-US" sz="2800" spc="-1" strike="noStrike" u="sng">
                <a:solidFill>
                  <a:srgbClr val="ff0000"/>
                </a:solidFill>
                <a:uFillTx/>
                <a:latin typeface="Arial"/>
              </a:rPr>
              <a:t>ДИРЕКТЕН ГОВОР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67" dur="2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72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ЗАДАЧА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2000"/>
          </a:bodyPr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ffff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ffff00"/>
                </a:solidFill>
                <a:latin typeface="Arial"/>
              </a:rPr>
              <a:t>Реченици кои се напишани во директен говор да се претворат  во </a:t>
            </a:r>
            <a:r>
              <a:rPr b="0" i="1" lang="en-US" sz="3200" spc="-1" strike="noStrike">
                <a:solidFill>
                  <a:srgbClr val="ff0000"/>
                </a:solidFill>
                <a:latin typeface="Arial"/>
              </a:rPr>
              <a:t>индиректен говор: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1. - Јас сум многу гладна.  - ми рече  Маја.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2. Мама ме предупреди: - Внимавај како ја преминуваш улицата!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ffff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ffff00"/>
                </a:solidFill>
                <a:latin typeface="Arial"/>
              </a:rPr>
              <a:t>Реченици кои се напишани во индиректен говор да се претворат  во </a:t>
            </a:r>
            <a:r>
              <a:rPr b="0" i="1" lang="en-US" sz="3200" spc="-1" strike="noStrike">
                <a:solidFill>
                  <a:srgbClr val="ff0000"/>
                </a:solidFill>
                <a:latin typeface="Arial"/>
              </a:rPr>
              <a:t>директен говор: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1. Дамјан го праша Дарио кога ќе оди на тренинг.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i="1" lang="en-US" sz="3200" spc="-1" strike="noStrike">
                <a:solidFill>
                  <a:srgbClr val="000000"/>
                </a:solidFill>
                <a:latin typeface="Arial"/>
              </a:rPr>
              <a:t>2. Наставничката  ми  рече внимателно да слушам.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  <a:buClr>
                <a:srgbClr val="23ff23"/>
              </a:buClr>
              <a:buFont typeface="Arial"/>
              <a:buChar char="•"/>
            </a:pPr>
            <a:r>
              <a:rPr b="1" i="1" lang="en-US" sz="3200" spc="-1" strike="noStrike">
                <a:solidFill>
                  <a:srgbClr val="23ff23"/>
                </a:solidFill>
                <a:latin typeface="Arial"/>
              </a:rPr>
              <a:t>ВНИМАВАЈ НА ИНТЕРПУКЦИСКИТЕ ЗНАЦИ!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Application>LibreOffice/6.3.2.2$Windows_X86_64 LibreOffice_project/98b30e735bda24bc04ab42594c85f7fd8be07b9c</Application>
  <Words>168</Words>
  <Paragraphs>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Zoki</dc:creator>
  <dc:description/>
  <dc:language>en-US</dc:language>
  <cp:lastModifiedBy>Zoki</cp:lastModifiedBy>
  <dcterms:modified xsi:type="dcterms:W3CDTF">2017-03-12T10:25:44Z</dcterms:modified>
  <cp:revision>5</cp:revision>
  <dc:subject/>
  <dc:title>   ДИРЕКТЕН И ИНДИРЕКТЕН ГОВОР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