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gif" ContentType="image/gif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9d1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mk-MK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mk-MK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A47C32A-F8F0-4471-B11C-7333D800D6CD}" type="datetime1">
              <a:rPr b="0" lang="en-US" sz="1200" spc="-1" strike="noStrike">
                <a:solidFill>
                  <a:srgbClr val="8b8b8b"/>
                </a:solidFill>
                <a:latin typeface="Calibri"/>
              </a:rPr>
              <a:t>03/21/2020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777DCA0-4279-4A30-BC2B-BB205F6D19C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mk-MK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9d1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mk-MK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10A65BE-A521-4B95-85EC-BA6E02F34B39}" type="datetime1">
              <a:rPr b="0" lang="en-US" sz="1200" spc="-1" strike="noStrike">
                <a:solidFill>
                  <a:srgbClr val="8b8b8b"/>
                </a:solidFill>
                <a:latin typeface="Calibri"/>
              </a:rPr>
              <a:t>03/21/2020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997AA5E-AC3F-4D85-B60C-C5624044042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Pti6yDmDWZQ" TargetMode="External"/><Relationship Id="rId2" Type="http://schemas.openxmlformats.org/officeDocument/2006/relationships/hyperlink" Target="https://www.youtube.com/watch?v=eDA8rmUP5ZM" TargetMode="External"/><Relationship Id="rId3" Type="http://schemas.openxmlformats.org/officeDocument/2006/relationships/hyperlink" Target="https://www.youtube.com/watch?v=zOQ3tA4nxKg" TargetMode="External"/><Relationship Id="rId4" Type="http://schemas.openxmlformats.org/officeDocument/2006/relationships/hyperlink" Target="https://www.youtube.com/watch?v=zOQ3tA4nxKg" TargetMode="External"/><Relationship Id="rId5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186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mk-MK" sz="6000" spc="-1" strike="noStrike">
                <a:solidFill>
                  <a:srgbClr val="00b050"/>
                </a:solidFill>
                <a:latin typeface="Arial Black"/>
              </a:rPr>
              <a:t>Растење на семиња</a:t>
            </a:r>
            <a:endParaRPr b="0" lang="mk-MK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b5d2ec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Природни науки 5 одд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Тема : Животен циклус на цветните растенија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4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Wingdings" charset="2"/>
              <a:buChar char=""/>
            </a:pPr>
            <a:r>
              <a:rPr b="0" lang="mk-MK" sz="3600" spc="-1" strike="noStrike">
                <a:solidFill>
                  <a:srgbClr val="00b050"/>
                </a:solidFill>
                <a:latin typeface="Calibri"/>
              </a:rPr>
              <a:t>Светлината им е потребна на растенијата за растње!</a:t>
            </a:r>
            <a:endParaRPr b="0" lang="mk-MK" sz="3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mk-MK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Wingdings" charset="2"/>
              <a:buChar char=""/>
            </a:pPr>
            <a:r>
              <a:rPr b="0" lang="mk-MK" sz="3600" spc="-1" strike="noStrike">
                <a:solidFill>
                  <a:srgbClr val="00b050"/>
                </a:solidFill>
                <a:latin typeface="Calibri"/>
              </a:rPr>
              <a:t>Но дали светлината е неопходна кога семката 'рти?</a:t>
            </a:r>
            <a:endParaRPr b="0" lang="mk-MK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2978640" y="512640"/>
            <a:ext cx="3075480" cy="2521080"/>
          </a:xfrm>
          <a:prstGeom prst="teardrop">
            <a:avLst>
              <a:gd name="adj" fmla="val 100000"/>
            </a:avLst>
          </a:prstGeom>
          <a:gradFill rotWithShape="0">
            <a:gsLst>
              <a:gs pos="0">
                <a:srgbClr val="ffc54b"/>
              </a:gs>
              <a:gs pos="100000">
                <a:srgbClr val="ffbf00">
                  <a:alpha val="0"/>
                </a:srgbClr>
              </a:gs>
            </a:gsLst>
            <a:lin ang="5400000"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СВЕТЛИНА!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26" name="Picture 4" descr=""/>
          <p:cNvPicPr/>
          <p:nvPr/>
        </p:nvPicPr>
        <p:blipFill>
          <a:blip r:embed="rId1"/>
          <a:stretch/>
        </p:blipFill>
        <p:spPr>
          <a:xfrm>
            <a:off x="7623360" y="511560"/>
            <a:ext cx="2486880" cy="2493000"/>
          </a:xfrm>
          <a:prstGeom prst="rect">
            <a:avLst/>
          </a:prstGeom>
          <a:ln>
            <a:noFill/>
          </a:ln>
        </p:spPr>
      </p:pic>
      <p:sp>
        <p:nvSpPr>
          <p:cNvPr id="127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mk-MK" sz="2800" spc="-1" strike="noStrike">
                <a:solidFill>
                  <a:srgbClr val="00b0f0"/>
                </a:solidFill>
                <a:latin typeface="Arial"/>
              </a:rPr>
              <a:t>Светлината кај повеќето семиња не  е неопходен услов за да почнат да `ртат. 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mk-MK" sz="2800" spc="-1" strike="noStrike">
                <a:solidFill>
                  <a:srgbClr val="00b0f0"/>
                </a:solidFill>
                <a:latin typeface="Arial"/>
              </a:rPr>
              <a:t>Некои семиња никнуваат на светлина , а некои само на темно 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f0"/>
              </a:buClr>
              <a:buFont typeface="Wingdings" charset="2"/>
              <a:buChar char=""/>
            </a:pPr>
            <a:r>
              <a:rPr b="0" lang="mk-MK" sz="2800" spc="-1" strike="noStrike">
                <a:solidFill>
                  <a:srgbClr val="00b0f0"/>
                </a:solidFill>
                <a:latin typeface="Arial"/>
              </a:rPr>
              <a:t>На некои им е потребен само кус блесок светлина за да запонат да `ртат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38080" y="194040"/>
            <a:ext cx="10515240" cy="1496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1000"/>
          </a:bodyPr>
          <a:p>
            <a:pPr algn="ctr">
              <a:lnSpc>
                <a:spcPct val="9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alibri Light"/>
              </a:rPr>
              <a:t>                          </a:t>
            </a:r>
            <a:r>
              <a:rPr b="0" lang="mk-MK" sz="4400" spc="-1" strike="noStrike">
                <a:solidFill>
                  <a:srgbClr val="333f4f"/>
                </a:solidFill>
                <a:latin typeface="Comic Sans MS"/>
              </a:rPr>
              <a:t>Можат ли да `ртат семињата без почва?</a:t>
            </a:r>
            <a:br/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56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561"/>
              </a:spcBef>
            </a:pPr>
            <a:r>
              <a:rPr b="0" lang="mk-MK" sz="2800" spc="-1" strike="noStrike">
                <a:solidFill>
                  <a:srgbClr val="00b050"/>
                </a:solidFill>
                <a:latin typeface="Comic Sans MS"/>
              </a:rPr>
              <a:t>Можат 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1053000" y="-316080"/>
            <a:ext cx="2756520" cy="2493360"/>
          </a:xfrm>
          <a:prstGeom prst="irregularSeal2">
            <a:avLst/>
          </a:prstGeom>
          <a:gradFill rotWithShape="0">
            <a:gsLst>
              <a:gs pos="0">
                <a:srgbClr val="f08c56"/>
              </a:gs>
              <a:gs pos="100000">
                <a:srgbClr val="f57a27">
                  <a:alpha val="0"/>
                </a:srgbClr>
              </a:gs>
            </a:gsLst>
            <a:lin ang="5400000"/>
          </a:gradFill>
          <a:ln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d0d0d"/>
                </a:solidFill>
                <a:latin typeface="Calibri"/>
              </a:rPr>
              <a:t>ПОЧВА!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34" name="Picture 6" descr="32640271"/>
          <p:cNvPicPr/>
          <p:nvPr/>
        </p:nvPicPr>
        <p:blipFill>
          <a:blip r:embed="rId1"/>
          <a:stretch/>
        </p:blipFill>
        <p:spPr>
          <a:xfrm>
            <a:off x="1699920" y="3152880"/>
            <a:ext cx="2749320" cy="3024000"/>
          </a:xfrm>
          <a:prstGeom prst="rect">
            <a:avLst/>
          </a:prstGeom>
          <a:ln>
            <a:noFill/>
          </a:ln>
        </p:spPr>
      </p:pic>
      <p:sp>
        <p:nvSpPr>
          <p:cNvPr id="135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1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>
                <a:solidFill>
                  <a:srgbClr val="222a35"/>
                </a:solidFill>
                <a:latin typeface="Calibri Light"/>
              </a:rPr>
              <a:t>ПОЧВА!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22a35"/>
              </a:buClr>
              <a:buFont typeface="Wingdings" charset="2"/>
              <a:buChar char=""/>
            </a:pPr>
            <a:r>
              <a:rPr b="0" lang="mk-MK" sz="2800" spc="-1" strike="noStrike">
                <a:solidFill>
                  <a:srgbClr val="222a35"/>
                </a:solidFill>
                <a:latin typeface="Calibri"/>
              </a:rPr>
              <a:t>За да почне да `рти на семето му се потребни </a:t>
            </a:r>
            <a:r>
              <a:rPr b="1" lang="mk-MK" sz="2800" spc="-1" strike="noStrike">
                <a:solidFill>
                  <a:srgbClr val="222a35"/>
                </a:solidFill>
                <a:latin typeface="Calibri"/>
              </a:rPr>
              <a:t>влага ,топлина и воздух </a:t>
            </a:r>
            <a:r>
              <a:rPr b="0" lang="mk-MK" sz="2800" spc="-1" strike="noStrike">
                <a:solidFill>
                  <a:srgbClr val="222a35"/>
                </a:solidFill>
                <a:latin typeface="Calibri"/>
              </a:rPr>
              <a:t>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22a35"/>
              </a:buClr>
              <a:buFont typeface="Wingdings" charset="2"/>
              <a:buChar char=""/>
            </a:pPr>
            <a:r>
              <a:rPr b="0" lang="mk-MK" sz="2800" spc="-1" strike="noStrike">
                <a:solidFill>
                  <a:srgbClr val="222a35"/>
                </a:solidFill>
                <a:latin typeface="Calibri"/>
              </a:rPr>
              <a:t>Вие можете да `ртите грав во навлажнет памук!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22a35"/>
              </a:buClr>
              <a:buFont typeface="Wingdings" charset="2"/>
              <a:buChar char=""/>
            </a:pPr>
            <a:r>
              <a:rPr b="0" lang="mk-MK" sz="2800" spc="-1" strike="noStrike">
                <a:solidFill>
                  <a:srgbClr val="222a35"/>
                </a:solidFill>
                <a:latin typeface="Calibri"/>
              </a:rPr>
              <a:t>Но, за да продолжи да расти и правилно да се развива растението му се неопходни </a:t>
            </a:r>
            <a:r>
              <a:rPr b="1" lang="mk-MK" sz="2800" spc="-1" strike="noStrike">
                <a:solidFill>
                  <a:srgbClr val="222a35"/>
                </a:solidFill>
                <a:latin typeface="Calibri"/>
              </a:rPr>
              <a:t>почва</a:t>
            </a:r>
            <a:r>
              <a:rPr b="0" lang="mk-MK" sz="2800" spc="-1" strike="noStrike">
                <a:solidFill>
                  <a:srgbClr val="222a35"/>
                </a:solidFill>
                <a:latin typeface="Calibri"/>
              </a:rPr>
              <a:t> од која растението ја користи </a:t>
            </a:r>
            <a:r>
              <a:rPr b="1" lang="mk-MK" sz="2800" spc="-1" strike="noStrike">
                <a:solidFill>
                  <a:srgbClr val="222a35"/>
                </a:solidFill>
                <a:latin typeface="Calibri"/>
              </a:rPr>
              <a:t>водата и минералните материи растворени во неа </a:t>
            </a:r>
            <a:r>
              <a:rPr b="0" lang="mk-MK" sz="2800" spc="-1" strike="noStrike">
                <a:solidFill>
                  <a:srgbClr val="222a35"/>
                </a:solidFill>
                <a:latin typeface="Calibri"/>
              </a:rPr>
              <a:t>како </a:t>
            </a:r>
            <a:r>
              <a:rPr b="1" lang="mk-MK" sz="2800" spc="-1" strike="noStrike">
                <a:solidFill>
                  <a:srgbClr val="222a35"/>
                </a:solidFill>
                <a:latin typeface="Calibri"/>
              </a:rPr>
              <a:t>и светлината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 u="sng">
                <a:solidFill>
                  <a:srgbClr val="00b0f0"/>
                </a:solidFill>
                <a:uFillTx/>
                <a:latin typeface="Calibri Light"/>
              </a:rPr>
              <a:t>Да ја разгледаме семката грав.</a:t>
            </a:r>
            <a:br/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838080" y="1825560"/>
            <a:ext cx="108547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Семката  е обвиткана со о</a:t>
            </a:r>
            <a:r>
              <a:rPr b="1" lang="mk-MK" sz="2800" spc="-1" strike="noStrike">
                <a:solidFill>
                  <a:srgbClr val="000000"/>
                </a:solidFill>
                <a:latin typeface="Calibri"/>
              </a:rPr>
              <a:t>бвивка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 .Под  неа семката е составена од два дела (</a:t>
            </a:r>
            <a:r>
              <a:rPr b="1" lang="mk-MK" sz="2800" spc="-1" strike="noStrike">
                <a:solidFill>
                  <a:srgbClr val="000000"/>
                </a:solidFill>
                <a:latin typeface="Calibri"/>
              </a:rPr>
              <a:t>семени ливчиња 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)  во кои се наоѓа храната за младото растение и кои можат да се разделат . Меѓу нив е </a:t>
            </a:r>
            <a:r>
              <a:rPr b="1" lang="mk-MK" sz="2800" spc="-1" strike="noStrike">
                <a:solidFill>
                  <a:srgbClr val="000000"/>
                </a:solidFill>
                <a:latin typeface="Calibri"/>
              </a:rPr>
              <a:t>никулецот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i="1" lang="mk-MK" sz="2800" spc="-1" strike="noStrike">
                <a:solidFill>
                  <a:srgbClr val="000000"/>
                </a:solidFill>
                <a:latin typeface="Calibri"/>
              </a:rPr>
              <a:t>бебе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 растение кое треба да расте.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Обвивката ја одржува семката многу сува  и во оваа состојба никулецот одмара не се менува.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Тој ги преспива (преживува)зимските услови и почнува да се развива тогаш кога  ќе ги добие потребните услови)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alibri Light"/>
              </a:rPr>
              <a:t>СЕМКА ОД ГРАВ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Content Placeholder 3" descr=""/>
          <p:cNvPicPr/>
          <p:nvPr/>
        </p:nvPicPr>
        <p:blipFill>
          <a:blip r:embed="rId1"/>
          <a:stretch/>
        </p:blipFill>
        <p:spPr>
          <a:xfrm>
            <a:off x="4239360" y="2078280"/>
            <a:ext cx="2791800" cy="407304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 flipV="1">
            <a:off x="5943600" y="2881440"/>
            <a:ext cx="2327040" cy="99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8271000" y="2563200"/>
            <a:ext cx="2479680" cy="7340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СЕМЕНО ЛИВЧЕ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5943600" y="5070240"/>
            <a:ext cx="1980720" cy="388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8091000" y="5389560"/>
            <a:ext cx="2659680" cy="9003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СЕМЕНА ОБВИВКА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 flipH="1" flipV="1">
            <a:off x="3131280" y="3047400"/>
            <a:ext cx="1856160" cy="56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9" name="CustomShape 7"/>
          <p:cNvSpPr/>
          <p:nvPr/>
        </p:nvSpPr>
        <p:spPr>
          <a:xfrm>
            <a:off x="318600" y="2452320"/>
            <a:ext cx="2673720" cy="8449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НИКУЛЕЦ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0" name="TextShape 8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p:transition spd="slow">
    <p:wipe dir="l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65040"/>
            <a:ext cx="10515240" cy="22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3000"/>
          </a:bodyPr>
          <a:p>
            <a:pPr algn="ctr">
              <a:lnSpc>
                <a:spcPct val="9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omic Sans MS"/>
              </a:rPr>
              <a:t>Дали семето може подолг временски период да опстане без да развие растение?</a:t>
            </a:r>
            <a:br/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838080" y="2175120"/>
            <a:ext cx="10515240" cy="4001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Семињата можат да преживеат без да изртат неколку години додека условите не станат поволни.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5978160" y="3874320"/>
            <a:ext cx="4876560" cy="2147040"/>
          </a:xfrm>
          <a:prstGeom prst="flowChartAlternateProcess">
            <a:avLst/>
          </a:prstGeom>
          <a:gradFill rotWithShape="0">
            <a:gsLst>
              <a:gs pos="0">
                <a:srgbClr val="d1d1d1"/>
              </a:gs>
              <a:gs pos="100000">
                <a:srgbClr val="c7c7c7">
                  <a:alpha val="0"/>
                </a:srgbClr>
              </a:gs>
            </a:gsLst>
            <a:lin ang="54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Информативно!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Најстаро семе за кое се знае дека изртило било 1300 години старо семе од лотос пронајдено на дното на едно езеро во Кина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4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mph" presetID="1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additive="repl">
                                        <p:cTn id="11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Picture 4" descr=""/>
          <p:cNvPicPr/>
          <p:nvPr/>
        </p:nvPicPr>
        <p:blipFill>
          <a:blip r:embed="rId1"/>
          <a:stretch/>
        </p:blipFill>
        <p:spPr>
          <a:xfrm>
            <a:off x="-1000080" y="-881640"/>
            <a:ext cx="13191840" cy="10286640"/>
          </a:xfrm>
          <a:prstGeom prst="rect">
            <a:avLst/>
          </a:prstGeom>
          <a:ln>
            <a:noFill/>
          </a:ln>
        </p:spPr>
      </p:pic>
      <p:pic>
        <p:nvPicPr>
          <p:cNvPr id="158" name="Picture 6" descr=""/>
          <p:cNvPicPr/>
          <p:nvPr/>
        </p:nvPicPr>
        <p:blipFill>
          <a:blip r:embed="rId2"/>
          <a:stretch/>
        </p:blipFill>
        <p:spPr>
          <a:xfrm>
            <a:off x="4235760" y="-270720"/>
            <a:ext cx="4291560" cy="2370600"/>
          </a:xfrm>
          <a:prstGeom prst="rect">
            <a:avLst/>
          </a:prstGeom>
          <a:ln>
            <a:noFill/>
          </a:ln>
        </p:spPr>
      </p:pic>
      <p:sp>
        <p:nvSpPr>
          <p:cNvPr id="15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4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>
                <a:solidFill>
                  <a:srgbClr val="00b0f0"/>
                </a:solidFill>
                <a:latin typeface="Calibri Light"/>
              </a:rPr>
              <a:t>Што е 'ртење?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Ако семето има соодветни услови и ембрионот е жив, тогаш тој ќе порасне.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Кога семето ќе почне да расте, велиме дека тоа 'рти. Процесот се нарекува </a:t>
            </a:r>
            <a:r>
              <a:rPr b="0" lang="mk-MK" sz="2800" spc="-1" strike="noStrike">
                <a:solidFill>
                  <a:srgbClr val="00b0f0"/>
                </a:solidFill>
                <a:latin typeface="Calibri"/>
              </a:rPr>
              <a:t>'ртење.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Семето ја користи складиранта храна како извор на енергија за раст на ембрионот. Семето се збрчкува и станува помало по 'ртењето.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>
                <a:solidFill>
                  <a:srgbClr val="00b050"/>
                </a:solidFill>
                <a:latin typeface="Calibri Light"/>
              </a:rPr>
              <a:t>Што никнува прво?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Content Placeholder 3" descr=""/>
          <p:cNvPicPr/>
          <p:nvPr/>
        </p:nvPicPr>
        <p:blipFill>
          <a:blip r:embed="rId1"/>
          <a:srcRect l="0" t="77555" r="0" b="0"/>
          <a:stretch/>
        </p:blipFill>
        <p:spPr>
          <a:xfrm>
            <a:off x="555120" y="1953360"/>
            <a:ext cx="2796120" cy="116352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3061800" y="2050560"/>
            <a:ext cx="3588120" cy="2327040"/>
          </a:xfrm>
          <a:prstGeom prst="ellipse">
            <a:avLst/>
          </a:prstGeom>
          <a:gradFill rotWithShape="0">
            <a:gsLst>
              <a:gs pos="0">
                <a:srgbClr val="f08c56"/>
              </a:gs>
              <a:gs pos="100000">
                <a:srgbClr val="f57a27">
                  <a:alpha val="0"/>
                </a:srgbClr>
              </a:gs>
            </a:gsLst>
            <a:lin ang="5400000"/>
          </a:gradFill>
          <a:ln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Arial Black"/>
              </a:rPr>
              <a:t>КОРЕН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6248520" y="3117240"/>
            <a:ext cx="5105160" cy="2895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8b7df"/>
              </a:gs>
              <a:gs pos="100000">
                <a:srgbClr val="9aabd9">
                  <a:alpha val="0"/>
                </a:srgbClr>
              </a:gs>
            </a:gsLst>
            <a:lin ang="5400000"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'Ртењето започнува кога водата навлегува во семката .Тогаш семката набабрува и почнува да расте.Прво започнува коренот надолу да расте 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7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2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30360" y="2541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i="1" lang="mk-MK" sz="4400" spc="-1" strike="noStrike">
                <a:solidFill>
                  <a:srgbClr val="7030a0"/>
                </a:solidFill>
                <a:latin typeface="Calibri Light"/>
              </a:rPr>
              <a:t>Зошто е важно растенијата да созадваат семиња?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2521440" y="2053080"/>
            <a:ext cx="6185520" cy="38070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c54b"/>
              </a:gs>
              <a:gs pos="100000">
                <a:srgbClr val="ffbf00">
                  <a:alpha val="0"/>
                </a:srgbClr>
              </a:gs>
            </a:gsLst>
            <a:lin ang="5400000"/>
          </a:gradFill>
          <a:ln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Бидејќи растенијата треба да се размножуваат ( да се репродуцираат себеси)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88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lIns="36720" rIns="36720" tIns="36720" bIns="3672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3600" spc="-1" strike="noStrike">
                <a:solidFill>
                  <a:srgbClr val="000000"/>
                </a:solidFill>
                <a:latin typeface="Comic Sans MS"/>
              </a:rPr>
              <a:t>Потоа од растението нагоре почнува да расте стеблото </a:t>
            </a:r>
            <a:endParaRPr b="0" lang="mk-MK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Picture 4" descr=""/>
          <p:cNvPicPr/>
          <p:nvPr/>
        </p:nvPicPr>
        <p:blipFill>
          <a:blip r:embed="rId1"/>
          <a:srcRect l="-307" t="68684" r="307" b="-199"/>
          <a:stretch/>
        </p:blipFill>
        <p:spPr>
          <a:xfrm>
            <a:off x="2693160" y="365040"/>
            <a:ext cx="4449960" cy="3821040"/>
          </a:xfrm>
          <a:prstGeom prst="rect">
            <a:avLst/>
          </a:prstGeom>
          <a:ln>
            <a:noFill/>
          </a:ln>
        </p:spPr>
      </p:pic>
      <p:sp>
        <p:nvSpPr>
          <p:cNvPr id="17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p:transition spd="slow">
    <p:randomBar dir="vert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3" name="Picture 1" descr="Picture6.png"/>
          <p:cNvPicPr/>
          <p:nvPr/>
        </p:nvPicPr>
        <p:blipFill>
          <a:blip r:embed="rId1"/>
          <a:srcRect l="0" t="51333" r="0" b="0"/>
          <a:stretch/>
        </p:blipFill>
        <p:spPr>
          <a:xfrm>
            <a:off x="838080" y="218160"/>
            <a:ext cx="3622680" cy="568332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5140080" y="2327400"/>
            <a:ext cx="5208840" cy="35740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</a:rPr>
              <a:t>Листовите се отвараат и растението продолжува да расте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7" name="Picture 1" descr="Picture7.png"/>
          <p:cNvPicPr/>
          <p:nvPr/>
        </p:nvPicPr>
        <p:blipFill>
          <a:blip r:embed="rId1"/>
          <a:stretch/>
        </p:blipFill>
        <p:spPr>
          <a:xfrm>
            <a:off x="838080" y="263160"/>
            <a:ext cx="4294440" cy="659448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4807440" y="2036520"/>
            <a:ext cx="3574080" cy="30477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</a:rPr>
              <a:t>Потоа кога растението ќе достигне зрелост тоа цвета.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p:transition spd="slow">
    <p:wipe dir="l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Picture 1" descr="Picture8.png"/>
          <p:cNvPicPr/>
          <p:nvPr/>
        </p:nvPicPr>
        <p:blipFill>
          <a:blip r:embed="rId1"/>
          <a:stretch/>
        </p:blipFill>
        <p:spPr>
          <a:xfrm>
            <a:off x="623520" y="365040"/>
            <a:ext cx="3975480" cy="566604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4267080" y="2978640"/>
            <a:ext cx="4419360" cy="3740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</a:rPr>
              <a:t>Цветовите  се опрашуваат,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</a:rPr>
              <a:t>оплодуваат и се создава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mic Sans MS"/>
              </a:rPr>
              <a:t>плод.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p:transition spd="slow">
    <p:push dir="u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Content Placeholder 3" descr=""/>
          <p:cNvPicPr/>
          <p:nvPr/>
        </p:nvPicPr>
        <p:blipFill>
          <a:blip r:embed="rId1"/>
          <a:stretch/>
        </p:blipFill>
        <p:spPr>
          <a:xfrm>
            <a:off x="2286000" y="0"/>
            <a:ext cx="7727760" cy="7137720"/>
          </a:xfrm>
          <a:prstGeom prst="rect">
            <a:avLst/>
          </a:prstGeom>
          <a:ln>
            <a:noFill/>
          </a:ln>
        </p:spPr>
      </p:pic>
      <p:sp>
        <p:nvSpPr>
          <p:cNvPr id="186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600">
        <p14:prism isInverted="tru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alibri Light"/>
              </a:rPr>
              <a:t>Авокадо!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" name="Picture 2" descr="Related image"/>
          <p:cNvPicPr/>
          <p:nvPr/>
        </p:nvPicPr>
        <p:blipFill>
          <a:blip r:embed="rId1"/>
          <a:stretch/>
        </p:blipFill>
        <p:spPr>
          <a:xfrm>
            <a:off x="3179520" y="573120"/>
            <a:ext cx="5832360" cy="5754240"/>
          </a:xfrm>
          <a:prstGeom prst="rect">
            <a:avLst/>
          </a:prstGeom>
          <a:ln>
            <a:noFill/>
          </a:ln>
        </p:spPr>
      </p:pic>
      <p:sp>
        <p:nvSpPr>
          <p:cNvPr id="189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alibri Light"/>
              </a:rPr>
              <a:t>Корисни линкови!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https://www.youtube.com/watch?v=Pti6yDmDWZQ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 (растење на семе 'ртење)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https://www.youtube.com/watch?v=eDA8rmUP5ZM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 (услови кои го овозможуваат 'ртењето)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https://</a:t>
            </a:r>
            <a:r>
              <a:rPr b="0" lang="mk-MK" sz="2800" spc="-1" strike="noStrike" u="sng">
                <a:solidFill>
                  <a:srgbClr val="0563c1"/>
                </a:solidFill>
                <a:uFillTx/>
                <a:latin typeface="Calibri"/>
                <a:hlinkClick r:id="rId4"/>
              </a:rPr>
              <a:t>www.youtube.com/watch?v=zOQ3tA4nxKg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 (производство на садници и нивно пресадување)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>
                <a:solidFill>
                  <a:srgbClr val="00b0f0"/>
                </a:solidFill>
                <a:latin typeface="Calibri Light"/>
              </a:rPr>
              <a:t>Ви благодарам!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b5d2ec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2060"/>
                </a:solidFill>
                <a:latin typeface="Calibri"/>
              </a:rPr>
              <a:t>Поздрав, секое добро!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</a:t>
            </a:r>
            <a:r>
              <a:rPr b="0" lang="mk-MK" sz="2800" spc="-1" strike="noStrike">
                <a:solidFill>
                  <a:srgbClr val="00b0f0"/>
                </a:solidFill>
                <a:latin typeface="Calibri"/>
              </a:rPr>
              <a:t>Наставник: Убавка Џинов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i="1" lang="mk-MK" sz="4400" spc="-1" strike="noStrike">
                <a:solidFill>
                  <a:srgbClr val="7030a0"/>
                </a:solidFill>
                <a:latin typeface="Calibri Light"/>
              </a:rPr>
              <a:t>Од каде започнува растот на едно растение?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Content Placeholder 3" descr=""/>
          <p:cNvPicPr/>
          <p:nvPr/>
        </p:nvPicPr>
        <p:blipFill>
          <a:blip r:embed="rId1"/>
          <a:stretch/>
        </p:blipFill>
        <p:spPr>
          <a:xfrm>
            <a:off x="390960" y="1641600"/>
            <a:ext cx="2619000" cy="174276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2480040" y="2128320"/>
            <a:ext cx="4045320" cy="2715120"/>
          </a:xfrm>
          <a:prstGeom prst="ellipse">
            <a:avLst/>
          </a:prstGeom>
          <a:gradFill rotWithShape="0">
            <a:gsLst>
              <a:gs pos="0">
                <a:srgbClr val="f08c56"/>
              </a:gs>
              <a:gs pos="100000">
                <a:srgbClr val="f57a27">
                  <a:alpha val="0"/>
                </a:srgbClr>
              </a:gs>
            </a:gsLst>
            <a:lin ang="5400000"/>
          </a:gradFill>
          <a:ln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2060"/>
                </a:solidFill>
                <a:latin typeface="Arial"/>
              </a:rPr>
              <a:t>Растот на едно растение започнува со раст на семето!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6296760" y="3384720"/>
            <a:ext cx="4197600" cy="3200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54b"/>
              </a:gs>
              <a:gs pos="100000">
                <a:srgbClr val="ffbf00">
                  <a:alpha val="0"/>
                </a:srgbClr>
              </a:gs>
            </a:gsLst>
            <a:lin ang="5400000"/>
          </a:gradFill>
          <a:ln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b0f0"/>
                </a:solidFill>
                <a:latin typeface="Arial"/>
              </a:rPr>
              <a:t>Семињата израснуваат во нови растенија. Во семето се наоѓа мало растение што почнува да расте од оној момент кога ќе му се обезбедат потребните услови 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3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>
                <a:solidFill>
                  <a:srgbClr val="00b0f0"/>
                </a:solidFill>
                <a:latin typeface="Calibri Light"/>
              </a:rPr>
              <a:t>Првата фаза за раст на растението е</a:t>
            </a:r>
            <a:br/>
            <a:r>
              <a:rPr b="1" lang="mk-MK" sz="4400" spc="-1" strike="noStrike">
                <a:solidFill>
                  <a:srgbClr val="00b0f0"/>
                </a:solidFill>
                <a:latin typeface="Calibri Light"/>
              </a:rPr>
              <a:t> 'ртење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Content Placeholder 3" descr=""/>
          <p:cNvPicPr/>
          <p:nvPr/>
        </p:nvPicPr>
        <p:blipFill>
          <a:blip r:embed="rId1"/>
          <a:stretch/>
        </p:blipFill>
        <p:spPr>
          <a:xfrm>
            <a:off x="2687760" y="2064600"/>
            <a:ext cx="3061440" cy="310572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5971320" y="1967400"/>
            <a:ext cx="4211280" cy="39898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9360">
            <a:solidFill>
              <a:schemeClr val="accent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4472c4"/>
                </a:solidFill>
                <a:latin typeface="Calibri"/>
              </a:rPr>
              <a:t>'Ртење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4472c4"/>
                </a:solidFill>
                <a:latin typeface="Calibri"/>
              </a:rPr>
              <a:t>Раст и развој на семето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>
                <a:solidFill>
                  <a:srgbClr val="7030a0"/>
                </a:solidFill>
                <a:latin typeface="Calibri Light"/>
              </a:rPr>
              <a:t>Кој услови му се потребни на семето да почне да ‘РТИ?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Content Placeholder 3" descr=""/>
          <p:cNvPicPr/>
          <p:nvPr/>
        </p:nvPicPr>
        <p:blipFill>
          <a:blip r:embed="rId1"/>
          <a:stretch/>
        </p:blipFill>
        <p:spPr>
          <a:xfrm>
            <a:off x="953640" y="2061000"/>
            <a:ext cx="3091680" cy="435096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4465800" y="1606680"/>
            <a:ext cx="3260160" cy="2410200"/>
          </a:xfrm>
          <a:prstGeom prst="ellipse">
            <a:avLst/>
          </a:prstGeom>
          <a:gradFill rotWithShape="0">
            <a:gsLst>
              <a:gs pos="0">
                <a:srgbClr val="71a6da"/>
              </a:gs>
              <a:gs pos="100000">
                <a:srgbClr val="549ada">
                  <a:alpha val="0"/>
                </a:srgbClr>
              </a:gs>
            </a:gsLst>
            <a:lin ang="5400000"/>
          </a:gradFill>
          <a:ln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Arial Black"/>
              </a:rPr>
              <a:t>1. ВОДА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01" name="Picture 6" descr=""/>
          <p:cNvPicPr/>
          <p:nvPr/>
        </p:nvPicPr>
        <p:blipFill>
          <a:blip r:embed="rId2"/>
          <a:stretch/>
        </p:blipFill>
        <p:spPr>
          <a:xfrm>
            <a:off x="9221400" y="1690560"/>
            <a:ext cx="1176120" cy="1798200"/>
          </a:xfrm>
          <a:prstGeom prst="rect">
            <a:avLst/>
          </a:prstGeom>
          <a:ln>
            <a:noFill/>
          </a:ln>
        </p:spPr>
      </p:pic>
      <p:pic>
        <p:nvPicPr>
          <p:cNvPr id="102" name="Picture 7" descr=""/>
          <p:cNvPicPr/>
          <p:nvPr/>
        </p:nvPicPr>
        <p:blipFill>
          <a:blip r:embed="rId3"/>
          <a:stretch/>
        </p:blipFill>
        <p:spPr>
          <a:xfrm>
            <a:off x="3989160" y="4721040"/>
            <a:ext cx="2304000" cy="1926000"/>
          </a:xfrm>
          <a:prstGeom prst="rect">
            <a:avLst/>
          </a:prstGeom>
          <a:ln>
            <a:noFill/>
          </a:ln>
        </p:spPr>
      </p:pic>
      <p:pic>
        <p:nvPicPr>
          <p:cNvPr id="103" name="Picture 8" descr=""/>
          <p:cNvPicPr/>
          <p:nvPr/>
        </p:nvPicPr>
        <p:blipFill>
          <a:blip r:embed="rId4"/>
          <a:stretch/>
        </p:blipFill>
        <p:spPr>
          <a:xfrm>
            <a:off x="9540720" y="4344480"/>
            <a:ext cx="2517480" cy="231012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6444720" y="3893400"/>
            <a:ext cx="3421800" cy="2761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5d4a7"/>
              </a:gs>
              <a:gs pos="100000">
                <a:srgbClr val="a9cd99">
                  <a:alpha val="0"/>
                </a:srgbClr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Водата е неопходен услов за `ртење и за живот на растенијата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5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Content Placeholder 3" descr=""/>
          <p:cNvPicPr/>
          <p:nvPr/>
        </p:nvPicPr>
        <p:blipFill>
          <a:blip r:embed="rId1"/>
          <a:stretch/>
        </p:blipFill>
        <p:spPr>
          <a:xfrm>
            <a:off x="2770920" y="365040"/>
            <a:ext cx="6885360" cy="6176520"/>
          </a:xfrm>
          <a:prstGeom prst="rect">
            <a:avLst/>
          </a:prstGeom>
          <a:ln>
            <a:noFill/>
          </a:ln>
        </p:spPr>
      </p:pic>
      <p:sp>
        <p:nvSpPr>
          <p:cNvPr id="108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p:transition spd="slow">
    <p:randomBar dir="vert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38080" y="365040"/>
            <a:ext cx="10515240" cy="186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br/>
            <a:r>
              <a:rPr b="0" lang="mk-MK" sz="2800" spc="-1" strike="noStrike">
                <a:solidFill>
                  <a:srgbClr val="000000"/>
                </a:solidFill>
                <a:latin typeface="Arial"/>
              </a:rPr>
              <a:t>Дали дише семката ?</a:t>
            </a:r>
            <a:br/>
            <a:r>
              <a:rPr b="0" lang="mk-MK" sz="2800" spc="-1" strike="noStrike">
                <a:solidFill>
                  <a:srgbClr val="000000"/>
                </a:solidFill>
                <a:latin typeface="Arial"/>
              </a:rPr>
              <a:t>А коренот?</a:t>
            </a:r>
            <a:br/>
            <a:r>
              <a:rPr b="0" lang="mk-MK" sz="2800" spc="-1" strike="noStrike">
                <a:solidFill>
                  <a:srgbClr val="000000"/>
                </a:solidFill>
                <a:latin typeface="Arial"/>
              </a:rPr>
              <a:t>Дали има воздух во земјата?</a:t>
            </a:r>
            <a:br/>
            <a:r>
              <a:rPr b="0" lang="mk-MK" sz="2800" spc="-1" strike="noStrike">
                <a:solidFill>
                  <a:srgbClr val="000000"/>
                </a:solidFill>
                <a:latin typeface="Arial"/>
              </a:rPr>
              <a:t>Дали ако се случи поплава на земјиштето и понатаму ќе има живот кај растението?</a:t>
            </a:r>
            <a:br/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4059360" y="365040"/>
            <a:ext cx="3684960" cy="1731600"/>
          </a:xfrm>
          <a:prstGeom prst="ellipse">
            <a:avLst/>
          </a:prstGeom>
          <a:gradFill rotWithShape="0">
            <a:gsLst>
              <a:gs pos="0">
                <a:srgbClr val="f7bca4"/>
              </a:gs>
              <a:gs pos="100000">
                <a:srgbClr val="f4b196">
                  <a:alpha val="0"/>
                </a:srgbClr>
              </a:gs>
            </a:gsLst>
            <a:lin ang="54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2.ВОЗДУХ!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2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mph" presetID="3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5000"/>
          </a:bodyPr>
          <a:p>
            <a:pPr>
              <a:lnSpc>
                <a:spcPct val="90000"/>
              </a:lnSpc>
            </a:pPr>
            <a:r>
              <a:rPr b="0" lang="mk-MK" sz="4400" spc="-1" strike="noStrike">
                <a:solidFill>
                  <a:srgbClr val="7030a0"/>
                </a:solidFill>
                <a:latin typeface="Calibri Light"/>
              </a:rPr>
              <a:t>Воздухот го има и во почвата.Тој е неопходен </a:t>
            </a:r>
            <a:r>
              <a:rPr b="1" lang="mk-MK" sz="4400" spc="-1" strike="noStrike">
                <a:solidFill>
                  <a:srgbClr val="7030a0"/>
                </a:solidFill>
                <a:latin typeface="Calibri Light"/>
              </a:rPr>
              <a:t>услов за `ртење и за живот на растенијата</a:t>
            </a:r>
            <a:br/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66"/>
              </a:buClr>
              <a:buFont typeface="Wingdings" charset="2"/>
              <a:buChar char=""/>
            </a:pPr>
            <a:r>
              <a:rPr b="0" lang="mk-MK" sz="2800" spc="-1" strike="noStrike">
                <a:solidFill>
                  <a:srgbClr val="ff0066"/>
                </a:solidFill>
                <a:latin typeface="Calibri"/>
              </a:rPr>
              <a:t>Растението дише преку сите свои делови.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66"/>
              </a:buClr>
              <a:buFont typeface="Wingdings" charset="2"/>
              <a:buChar char=""/>
            </a:pPr>
            <a:r>
              <a:rPr b="0" lang="mk-MK" sz="2800" spc="-1" strike="noStrike">
                <a:solidFill>
                  <a:srgbClr val="ff0066"/>
                </a:solidFill>
                <a:latin typeface="Calibri"/>
              </a:rPr>
              <a:t>На семката што `рти и е потребен воздух.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66"/>
              </a:buClr>
              <a:buFont typeface="Wingdings" charset="2"/>
              <a:buChar char=""/>
            </a:pPr>
            <a:r>
              <a:rPr b="0" lang="mk-MK" sz="2800" spc="-1" strike="noStrike">
                <a:solidFill>
                  <a:srgbClr val="ff0066"/>
                </a:solidFill>
                <a:latin typeface="Calibri"/>
              </a:rPr>
              <a:t>Согласно со кажаното и коренот дише. Но ако се случи поплава во Земјата коренот ќе скапе , а со тоа би се уништило цело растение.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Сонцето дава топлина и светлина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Но растенијата нема да раснат ако е премногу ладно или топло.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461240" y="-108720"/>
            <a:ext cx="5444640" cy="3114360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ffc54b"/>
              </a:gs>
              <a:gs pos="100000">
                <a:srgbClr val="ffbf00">
                  <a:alpha val="0"/>
                </a:srgbClr>
              </a:gs>
            </a:gsLst>
            <a:lin ang="5400000"/>
          </a:gradFill>
          <a:ln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 Black"/>
              </a:rPr>
              <a:t>3. ТОПЛИНА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9" name="Picture 5" descr=""/>
          <p:cNvPicPr/>
          <p:nvPr/>
        </p:nvPicPr>
        <p:blipFill>
          <a:blip r:embed="rId1"/>
          <a:stretch/>
        </p:blipFill>
        <p:spPr>
          <a:xfrm>
            <a:off x="7370640" y="1825560"/>
            <a:ext cx="2493000" cy="2493000"/>
          </a:xfrm>
          <a:prstGeom prst="rect">
            <a:avLst/>
          </a:prstGeom>
          <a:ln>
            <a:noFill/>
          </a:ln>
        </p:spPr>
      </p:pic>
      <p:pic>
        <p:nvPicPr>
          <p:cNvPr id="120" name="Picture 6" descr=""/>
          <p:cNvPicPr/>
          <p:nvPr/>
        </p:nvPicPr>
        <p:blipFill>
          <a:blip r:embed="rId2"/>
          <a:stretch/>
        </p:blipFill>
        <p:spPr>
          <a:xfrm>
            <a:off x="7687800" y="2054160"/>
            <a:ext cx="1859040" cy="1730880"/>
          </a:xfrm>
          <a:prstGeom prst="rect">
            <a:avLst/>
          </a:prstGeom>
          <a:ln>
            <a:noFill/>
          </a:ln>
        </p:spPr>
      </p:pic>
      <p:pic>
        <p:nvPicPr>
          <p:cNvPr id="121" name="Picture 7" descr=""/>
          <p:cNvPicPr/>
          <p:nvPr/>
        </p:nvPicPr>
        <p:blipFill>
          <a:blip r:embed="rId3"/>
          <a:stretch/>
        </p:blipFill>
        <p:spPr>
          <a:xfrm>
            <a:off x="10489680" y="1027800"/>
            <a:ext cx="1328760" cy="2664000"/>
          </a:xfrm>
          <a:prstGeom prst="rect">
            <a:avLst/>
          </a:prstGeom>
          <a:ln>
            <a:noFill/>
          </a:ln>
        </p:spPr>
      </p:pic>
      <p:sp>
        <p:nvSpPr>
          <p:cNvPr id="122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Наставник: Убавка Џинов   ООУ Киро Глигоров    природни науки 5 одд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remove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>
                                      <p:cBhvr>
                                        <p:cTn id="53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Application>LibreOffice/6.3.2.2$Windows_X86_64 LibreOffice_project/98b30e735bda24bc04ab42594c85f7fd8be07b9c</Application>
  <Words>968</Words>
  <Paragraphs>118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2020-03-18T16:43:42Z</dcterms:created>
  <dc:creator>Ubavka</dc:creator>
  <dc:description/>
  <dc:language>en-US</dc:language>
  <cp:lastModifiedBy>Ubavka</cp:lastModifiedBy>
  <dcterms:modified xsi:type="dcterms:W3CDTF">2020-03-19T16:31:39Z</dcterms:modified>
  <cp:revision>15</cp:revision>
  <dc:subject/>
  <dc:title>Растење на семе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